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2" r:id="rId2"/>
    <p:sldId id="270" r:id="rId3"/>
    <p:sldId id="318" r:id="rId4"/>
    <p:sldId id="288" r:id="rId5"/>
    <p:sldId id="321" r:id="rId6"/>
    <p:sldId id="309" r:id="rId7"/>
    <p:sldId id="258" r:id="rId8"/>
    <p:sldId id="289" r:id="rId9"/>
    <p:sldId id="259" r:id="rId10"/>
    <p:sldId id="260" r:id="rId11"/>
    <p:sldId id="271" r:id="rId12"/>
    <p:sldId id="257" r:id="rId13"/>
    <p:sldId id="295" r:id="rId14"/>
    <p:sldId id="261" r:id="rId15"/>
    <p:sldId id="266" r:id="rId16"/>
    <p:sldId id="263" r:id="rId17"/>
    <p:sldId id="267" r:id="rId18"/>
    <p:sldId id="268" r:id="rId19"/>
    <p:sldId id="274" r:id="rId20"/>
    <p:sldId id="302" r:id="rId21"/>
    <p:sldId id="303" r:id="rId22"/>
    <p:sldId id="320" r:id="rId23"/>
    <p:sldId id="272" r:id="rId24"/>
    <p:sldId id="273" r:id="rId25"/>
    <p:sldId id="290" r:id="rId26"/>
    <p:sldId id="291" r:id="rId27"/>
    <p:sldId id="301" r:id="rId28"/>
    <p:sldId id="275" r:id="rId29"/>
    <p:sldId id="276" r:id="rId30"/>
    <p:sldId id="277" r:id="rId31"/>
    <p:sldId id="287" r:id="rId32"/>
    <p:sldId id="293" r:id="rId33"/>
    <p:sldId id="294" r:id="rId34"/>
    <p:sldId id="319" r:id="rId35"/>
    <p:sldId id="298" r:id="rId36"/>
    <p:sldId id="310" r:id="rId37"/>
    <p:sldId id="316" r:id="rId38"/>
    <p:sldId id="315" r:id="rId39"/>
    <p:sldId id="306" r:id="rId40"/>
    <p:sldId id="278" r:id="rId41"/>
    <p:sldId id="279" r:id="rId42"/>
    <p:sldId id="282" r:id="rId43"/>
    <p:sldId id="281" r:id="rId44"/>
    <p:sldId id="297" r:id="rId45"/>
    <p:sldId id="296" r:id="rId46"/>
    <p:sldId id="312" r:id="rId47"/>
    <p:sldId id="311" r:id="rId48"/>
    <p:sldId id="313" r:id="rId49"/>
    <p:sldId id="323" r:id="rId50"/>
    <p:sldId id="314" r:id="rId51"/>
    <p:sldId id="322" r:id="rId52"/>
    <p:sldId id="31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0"/>
    <a:srgbClr val="FF6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DF8D7-58C7-40A9-AF60-C4F58A6C293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64C18-7C9B-4AF6-96DD-CB0526615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9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4C18-7C9B-4AF6-96DD-CB0526615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4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5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2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4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1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2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2F06-BD81-41BF-B4B1-4F951D9C5D39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108B-CBF3-4955-B70B-3F3A9CD64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7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MBU-Data-Science/RENT/blob/master/src/RENT/Classification_exampl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 smtClean="0">
                <a:solidFill>
                  <a:schemeClr val="bg1"/>
                </a:solidFill>
              </a:rPr>
              <a:t>SLEEEP </a:t>
            </a:r>
            <a:r>
              <a:rPr lang="nl-NL" b="1" dirty="0" err="1" smtClean="0">
                <a:solidFill>
                  <a:schemeClr val="bg1"/>
                </a:solidFill>
              </a:rPr>
              <a:t>study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br>
              <a:rPr lang="nl-NL" b="1" dirty="0" smtClean="0">
                <a:solidFill>
                  <a:schemeClr val="bg1"/>
                </a:solidFill>
              </a:rPr>
            </a:br>
            <a:r>
              <a:rPr lang="nl-NL" b="1" dirty="0" err="1" smtClean="0">
                <a:solidFill>
                  <a:schemeClr val="bg1"/>
                </a:solidFill>
              </a:rPr>
              <a:t>comprehensive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documentation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Maarten Poirot, December 2021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SLEEEP directory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8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vols_MEMPRAGE</a:t>
            </a:r>
            <a:endParaRPr lang="en-US" sz="18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├── 001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└── 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     └── 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8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segs_vuno</a:t>
            </a:r>
            <a:endParaRPr lang="en-US" sz="1800" b="1" u="sng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└── 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└── 20181..nii.gz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275885" y="403695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VUNO-rename.sh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VOL-move.py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54" y="1542382"/>
            <a:ext cx="4079632" cy="49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2. </a:t>
            </a:r>
            <a:r>
              <a:rPr lang="nl-NL" b="1" dirty="0" err="1" smtClean="0">
                <a:solidFill>
                  <a:schemeClr val="bg1"/>
                </a:solidFill>
              </a:rPr>
              <a:t>Segmenting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6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data </a:t>
            </a:r>
            <a:r>
              <a:rPr lang="nl-NL" dirty="0" err="1" smtClean="0"/>
              <a:t>generated</a:t>
            </a:r>
            <a:r>
              <a:rPr lang="nl-NL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724592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 err="1" smtClean="0"/>
              <a:t>Segmentations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segs_vuno</a:t>
            </a:r>
            <a:r>
              <a:rPr lang="nl-NL" dirty="0" smtClean="0"/>
              <a:t>                 (was </a:t>
            </a:r>
            <a:r>
              <a:rPr lang="nl-NL" dirty="0" err="1"/>
              <a:t>provided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 smtClean="0"/>
              <a:t>us</a:t>
            </a:r>
            <a:r>
              <a:rPr lang="nl-NL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segs_samseg</a:t>
            </a:r>
            <a:r>
              <a:rPr lang="nl-NL" dirty="0"/>
              <a:t> 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segs_freesurfer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segs_fastsurfer</a:t>
            </a:r>
            <a:endParaRPr lang="nl-NL" dirty="0" smtClean="0"/>
          </a:p>
          <a:p>
            <a:pPr marL="0" indent="0">
              <a:buNone/>
            </a:pPr>
            <a:r>
              <a:rPr lang="nl-NL" dirty="0" err="1" smtClean="0"/>
              <a:t>Radiomic</a:t>
            </a:r>
            <a:r>
              <a:rPr lang="nl-NL" dirty="0" smtClean="0"/>
              <a:t> features</a:t>
            </a:r>
            <a:endParaRPr lang="nl-NL" dirty="0"/>
          </a:p>
          <a:p>
            <a:r>
              <a:rPr lang="nl-NL" dirty="0" err="1" smtClean="0"/>
              <a:t>rads_freesurfer</a:t>
            </a:r>
            <a:endParaRPr lang="nl-NL" dirty="0" smtClean="0"/>
          </a:p>
          <a:p>
            <a:r>
              <a:rPr lang="nl-NL" dirty="0" err="1" smtClean="0"/>
              <a:t>rads_freesurfer</a:t>
            </a:r>
            <a:endParaRPr lang="nl-NL" dirty="0" smtClean="0"/>
          </a:p>
          <a:p>
            <a:r>
              <a:rPr lang="nl-NL" dirty="0" err="1" smtClean="0"/>
              <a:t>rads_fastsurfer</a:t>
            </a:r>
            <a:endParaRPr lang="nl-NL" dirty="0" smtClean="0"/>
          </a:p>
          <a:p>
            <a:r>
              <a:rPr lang="nl-NL" dirty="0" err="1" smtClean="0"/>
              <a:t>rads_samseg</a:t>
            </a:r>
            <a:endParaRPr lang="nl-NL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5730" y="-1"/>
            <a:ext cx="3706270" cy="6763149"/>
            <a:chOff x="8052820" y="-789969"/>
            <a:chExt cx="4139180" cy="75531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2820" y="-789969"/>
              <a:ext cx="4139180" cy="47863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2820" y="3964733"/>
              <a:ext cx="4139180" cy="279841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 rot="5400000">
            <a:off x="9939819" y="3910736"/>
            <a:ext cx="798091" cy="862148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52060" y="3371951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ASEG-run_bulk.sh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52060" y="4098131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52060" y="2693832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SAMSEG-run_bulk.sh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52060" y="5868142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1radiomics_compute.py</a:t>
            </a:r>
          </a:p>
        </p:txBody>
      </p:sp>
    </p:spTree>
    <p:extLst>
      <p:ext uri="{BB962C8B-B14F-4D97-AF65-F5344CB8AC3E}">
        <p14:creationId xmlns:p14="http://schemas.microsoft.com/office/powerpoint/2010/main" val="297896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Preprocessing T1 MEMPRAGE </a:t>
            </a:r>
            <a:r>
              <a:rPr lang="nl-NL" dirty="0" err="1" smtClean="0"/>
              <a:t>to</a:t>
            </a:r>
            <a:r>
              <a:rPr lang="nl-NL" dirty="0" smtClean="0"/>
              <a:t> BRAIN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051961" cy="4585668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nl-NL" dirty="0" smtClean="0"/>
              <a:t>                                       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sz="2400" dirty="0" smtClean="0"/>
              <a:t/>
            </a:r>
            <a:br>
              <a:rPr lang="nl-NL" sz="2400" dirty="0" smtClean="0"/>
            </a:br>
            <a:endParaRPr lang="nl-NL" sz="700" dirty="0" smtClean="0"/>
          </a:p>
          <a:p>
            <a:pPr marL="0" indent="0">
              <a:buNone/>
            </a:pPr>
            <a:r>
              <a:rPr lang="nl-NL" dirty="0" err="1" smtClean="0"/>
              <a:t>preprocesses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(</a:t>
            </a:r>
            <a:r>
              <a:rPr lang="nl-NL" dirty="0" err="1" smtClean="0"/>
              <a:t>normali-zation</a:t>
            </a:r>
            <a:r>
              <a:rPr lang="nl-NL" dirty="0" smtClean="0"/>
              <a:t>,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manuscript </a:t>
            </a:r>
            <a:r>
              <a:rPr lang="nl-NL" dirty="0" err="1" smtClean="0"/>
              <a:t>for</a:t>
            </a:r>
            <a:r>
              <a:rPr lang="nl-NL" dirty="0" smtClean="0"/>
              <a:t> details).</a:t>
            </a:r>
          </a:p>
          <a:p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43267"/>
            <a:ext cx="5181600" cy="3733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smtClean="0"/>
              <a:t>these </a:t>
            </a:r>
            <a:r>
              <a:rPr lang="nl-NL" dirty="0" err="1" smtClean="0"/>
              <a:t>processed</a:t>
            </a:r>
            <a:r>
              <a:rPr lang="nl-NL" dirty="0" smtClean="0"/>
              <a:t> </a:t>
            </a:r>
            <a:r>
              <a:rPr lang="nl-NL" dirty="0"/>
              <a:t>T1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analyses.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T1 data “MEMPRAGE”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processed</a:t>
            </a:r>
            <a:r>
              <a:rPr lang="nl-NL" dirty="0"/>
              <a:t> T1 data: “BRAIN</a:t>
            </a:r>
            <a:r>
              <a:rPr lang="nl-NL" dirty="0" smtClean="0"/>
              <a:t>”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(these files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originally</a:t>
            </a:r>
            <a:r>
              <a:rPr lang="nl-NL" dirty="0" smtClean="0"/>
              <a:t> </a:t>
            </a:r>
            <a:r>
              <a:rPr lang="nl-NL" dirty="0" err="1" smtClean="0"/>
              <a:t>called</a:t>
            </a:r>
            <a:r>
              <a:rPr lang="nl-NL" dirty="0" smtClean="0"/>
              <a:t> </a:t>
            </a:r>
            <a:r>
              <a:rPr lang="nl-NL" dirty="0" err="1" smtClean="0"/>
              <a:t>brain.mgz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FreeSurfer </a:t>
            </a:r>
            <a:r>
              <a:rPr lang="nl-NL" dirty="0" err="1" smtClean="0"/>
              <a:t>convention</a:t>
            </a:r>
            <a:r>
              <a:rPr lang="nl-NL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1825625"/>
            <a:ext cx="3429800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</a:p>
        </p:txBody>
      </p:sp>
    </p:spTree>
    <p:extLst>
      <p:ext uri="{BB962C8B-B14F-4D97-AF65-F5344CB8AC3E}">
        <p14:creationId xmlns:p14="http://schemas.microsoft.com/office/powerpoint/2010/main" val="165744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segs_vuno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34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/>
              <a:t>Vuno</a:t>
            </a:r>
            <a:r>
              <a:rPr lang="nl-NL" dirty="0" smtClean="0"/>
              <a:t> </a:t>
            </a:r>
            <a:r>
              <a:rPr lang="nl-NL" dirty="0" err="1" smtClean="0"/>
              <a:t>segmentations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perfect off </a:t>
            </a:r>
            <a:r>
              <a:rPr lang="nl-NL" dirty="0" err="1" smtClean="0"/>
              <a:t>the</a:t>
            </a:r>
            <a:r>
              <a:rPr lang="nl-NL" dirty="0" smtClean="0"/>
              <a:t> bat:</a:t>
            </a:r>
          </a:p>
          <a:p>
            <a:r>
              <a:rPr lang="nl-NL" dirty="0" smtClean="0"/>
              <a:t>Labels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conform </a:t>
            </a: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definitions</a:t>
            </a:r>
            <a:endParaRPr lang="nl-NL" dirty="0" smtClean="0"/>
          </a:p>
          <a:p>
            <a:r>
              <a:rPr lang="nl-NL" dirty="0" err="1" smtClean="0"/>
              <a:t>Affine</a:t>
            </a:r>
            <a:r>
              <a:rPr lang="nl-NL" dirty="0" smtClean="0"/>
              <a:t> </a:t>
            </a:r>
            <a:r>
              <a:rPr lang="nl-NL" dirty="0" err="1" smtClean="0"/>
              <a:t>transform</a:t>
            </a:r>
            <a:r>
              <a:rPr lang="nl-NL" dirty="0" smtClean="0"/>
              <a:t> was reset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flips</a:t>
            </a:r>
            <a:r>
              <a:rPr lang="nl-NL" dirty="0" smtClean="0"/>
              <a:t> L-R)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lookup-table</a:t>
            </a:r>
            <a:r>
              <a:rPr lang="nl-NL" dirty="0" smtClean="0"/>
              <a:t> (</a:t>
            </a:r>
            <a:r>
              <a:rPr lang="nl-NL" dirty="0" err="1" smtClean="0"/>
              <a:t>vuno-lut.pkl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affine</a:t>
            </a:r>
            <a:r>
              <a:rPr lang="nl-NL" dirty="0" smtClean="0"/>
              <a:t> </a:t>
            </a:r>
            <a:r>
              <a:rPr lang="nl-NL" dirty="0" err="1" smtClean="0"/>
              <a:t>transform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SAMSEG </a:t>
            </a:r>
            <a:r>
              <a:rPr lang="nl-NL" dirty="0" err="1" smtClean="0"/>
              <a:t>segs</a:t>
            </a:r>
            <a:r>
              <a:rPr lang="nl-NL" dirty="0" smtClean="0"/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809" y="3314022"/>
            <a:ext cx="2514951" cy="30484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VUNO-relabel.py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60" y="3314022"/>
            <a:ext cx="2636217" cy="30484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8477794" y="4493623"/>
            <a:ext cx="798091" cy="862148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29091" y="6035410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002_20180701_055836_2</a:t>
            </a:r>
          </a:p>
        </p:txBody>
      </p:sp>
    </p:spTree>
    <p:extLst>
      <p:ext uri="{BB962C8B-B14F-4D97-AF65-F5344CB8AC3E}">
        <p14:creationId xmlns:p14="http://schemas.microsoft.com/office/powerpoint/2010/main" val="196034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segs_samseg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easiest</a:t>
            </a:r>
            <a:r>
              <a:rPr lang="nl-NL" dirty="0" smtClean="0"/>
              <a:t> as </a:t>
            </a:r>
            <a:r>
              <a:rPr lang="nl-NL" dirty="0" err="1" smtClean="0"/>
              <a:t>samseg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straight on </a:t>
            </a:r>
            <a:r>
              <a:rPr lang="nl-NL" dirty="0" err="1" smtClean="0"/>
              <a:t>nifit</a:t>
            </a:r>
            <a:r>
              <a:rPr lang="nl-NL" dirty="0" smtClean="0"/>
              <a:t> files </a:t>
            </a:r>
            <a:r>
              <a:rPr lang="nl-NL" dirty="0" err="1" smtClean="0"/>
              <a:t>and</a:t>
            </a:r>
            <a:r>
              <a:rPr lang="nl-NL" dirty="0" smtClean="0"/>
              <a:t> v.7.1.0 </a:t>
            </a:r>
            <a:r>
              <a:rPr lang="nl-NL" dirty="0" err="1" smtClean="0"/>
              <a:t>came</a:t>
            </a:r>
            <a:r>
              <a:rPr lang="nl-NL" dirty="0" smtClean="0"/>
              <a:t> </a:t>
            </a:r>
            <a:r>
              <a:rPr lang="nl-NL" dirty="0" err="1" smtClean="0"/>
              <a:t>preinstalled</a:t>
            </a:r>
            <a:r>
              <a:rPr lang="nl-NL" dirty="0" smtClean="0"/>
              <a:t> on </a:t>
            </a:r>
            <a:r>
              <a:rPr lang="nl-NL" dirty="0" err="1" smtClean="0"/>
              <a:t>Hinton</a:t>
            </a:r>
            <a:r>
              <a:rPr lang="nl-NL" dirty="0" smtClean="0"/>
              <a:t>.</a:t>
            </a:r>
          </a:p>
          <a:p>
            <a:endParaRPr lang="nl-NL" dirty="0"/>
          </a:p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moved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converted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mgz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nifti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275885" y="403695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SAMSEG-copy-and-convert.py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9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works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</a:t>
            </a:r>
            <a:r>
              <a:rPr lang="nl-NL" dirty="0" err="1" smtClean="0"/>
              <a:t>specific</a:t>
            </a:r>
            <a:r>
              <a:rPr lang="nl-NL" dirty="0" smtClean="0"/>
              <a:t> directory format:</a:t>
            </a:r>
          </a:p>
          <a:p>
            <a:pPr marL="0" indent="0">
              <a:buNone/>
            </a:pP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…data/sub-001/</a:t>
            </a:r>
            <a:r>
              <a:rPr lang="nl-N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mri</a:t>
            </a: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</a:t>
            </a:r>
            <a:r>
              <a:rPr lang="nl-N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/001.mgz</a:t>
            </a:r>
          </a:p>
          <a:p>
            <a:pPr marL="0" indent="0">
              <a:buNone/>
            </a:pPr>
            <a:r>
              <a:rPr lang="nl-NL" dirty="0" err="1" smtClean="0"/>
              <a:t>So</a:t>
            </a:r>
            <a:r>
              <a:rPr lang="nl-NL" dirty="0" smtClean="0"/>
              <a:t> we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FreeSurferWorking</a:t>
            </a:r>
            <a:r>
              <a:rPr lang="nl-NL" dirty="0" smtClean="0"/>
              <a:t> directory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And</a:t>
            </a:r>
            <a:r>
              <a:rPr lang="nl-NL" dirty="0" smtClean="0"/>
              <a:t> copy </a:t>
            </a:r>
            <a:r>
              <a:rPr lang="nl-NL" dirty="0" err="1" smtClean="0"/>
              <a:t>everything</a:t>
            </a:r>
            <a:r>
              <a:rPr lang="nl-NL" dirty="0" smtClean="0"/>
              <a:t> over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directory </a:t>
            </a:r>
            <a:r>
              <a:rPr lang="nl-NL" dirty="0" err="1" smtClean="0"/>
              <a:t>structure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we are </a:t>
            </a:r>
            <a:r>
              <a:rPr lang="nl-NL" dirty="0" err="1" smtClean="0"/>
              <a:t>done</a:t>
            </a:r>
            <a:r>
              <a:rPr lang="nl-NL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75885" y="4590867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ASEG-copy-and-convert.py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75885" y="33836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ASEG-run_bulk.sh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4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987246" y="1358537"/>
            <a:ext cx="3204754" cy="4818426"/>
          </a:xfrm>
          <a:prstGeom prst="roundRect">
            <a:avLst>
              <a:gd name="adj" fmla="val 6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Undoing</a:t>
            </a:r>
            <a:r>
              <a:rPr lang="nl-NL" dirty="0" smtClean="0"/>
              <a:t> </a:t>
            </a:r>
            <a:r>
              <a:rPr lang="nl-NL" dirty="0" err="1" smtClean="0"/>
              <a:t>resampling</a:t>
            </a:r>
            <a:r>
              <a:rPr lang="nl-NL" dirty="0" smtClean="0"/>
              <a:t> &amp; </a:t>
            </a:r>
            <a:r>
              <a:rPr lang="nl-NL" dirty="0" err="1" smtClean="0"/>
              <a:t>registration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FreeSurfer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 are </a:t>
            </a:r>
            <a:r>
              <a:rPr lang="nl-NL" dirty="0" err="1" smtClean="0"/>
              <a:t>registered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resampled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default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put back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overlap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Vuno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SAMSEG.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For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de-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recompress</a:t>
            </a:r>
            <a:r>
              <a:rPr lang="nl-NL" dirty="0" smtClean="0"/>
              <a:t>, </a:t>
            </a:r>
            <a:r>
              <a:rPr lang="nl-NL" dirty="0" err="1" smtClean="0"/>
              <a:t>and</a:t>
            </a:r>
            <a:r>
              <a:rPr lang="nl-NL" dirty="0" smtClean="0"/>
              <a:t> check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issue has been </a:t>
            </a:r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afterwards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FreeSurfer-revert_spacing.m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75885" y="2963263"/>
            <a:ext cx="2769576" cy="10037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Freesurfer-clean_names_after_revert_spacing.py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75885" y="4454326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Compress_niftis.py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5885" y="5315644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Check_if_seg_shapes_are_OK.py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8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segs_fastsurfer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 smtClean="0"/>
              <a:t>FastSurfer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makes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FreeSurferWorkingDirectory</a:t>
            </a:r>
            <a:r>
              <a:rPr lang="nl-NL" dirty="0" smtClean="0"/>
              <a:t>. </a:t>
            </a:r>
            <a:r>
              <a:rPr lang="nl-NL" dirty="0" err="1" smtClean="0"/>
              <a:t>However</a:t>
            </a:r>
            <a:r>
              <a:rPr lang="nl-NL" dirty="0" smtClean="0"/>
              <a:t>, </a:t>
            </a:r>
            <a:r>
              <a:rPr lang="nl-NL" dirty="0" err="1" smtClean="0"/>
              <a:t>destination</a:t>
            </a:r>
            <a:r>
              <a:rPr lang="nl-NL" dirty="0" smtClean="0"/>
              <a:t> of output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specified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no copy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conversion</a:t>
            </a:r>
            <a:r>
              <a:rPr lang="nl-NL" dirty="0" smtClean="0"/>
              <a:t> is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afterwards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/>
              <a:t>The exact </a:t>
            </a:r>
            <a:r>
              <a:rPr lang="nl-NL" dirty="0" err="1"/>
              <a:t>version</a:t>
            </a:r>
            <a:r>
              <a:rPr lang="nl-NL" dirty="0"/>
              <a:t> of </a:t>
            </a:r>
            <a:r>
              <a:rPr lang="nl-NL" dirty="0" err="1"/>
              <a:t>FastsSurfer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is in </a:t>
            </a:r>
            <a:r>
              <a:rPr lang="nl-NL" dirty="0" err="1"/>
              <a:t>the</a:t>
            </a:r>
            <a:r>
              <a:rPr lang="nl-NL" dirty="0"/>
              <a:t> scripts dir as .</a:t>
            </a:r>
            <a:r>
              <a:rPr lang="nl-NL" dirty="0" smtClean="0"/>
              <a:t>zip </a:t>
            </a:r>
            <a:r>
              <a:rPr lang="nl-NL" dirty="0" err="1" smtClean="0"/>
              <a:t>FastSurfer</a:t>
            </a:r>
            <a:r>
              <a:rPr lang="nl-NL" dirty="0" smtClean="0"/>
              <a:t> </a:t>
            </a:r>
            <a:r>
              <a:rPr lang="nl-NL" dirty="0" err="1" smtClean="0"/>
              <a:t>uses</a:t>
            </a:r>
            <a:r>
              <a:rPr lang="nl-NL" dirty="0" smtClean="0"/>
              <a:t> a </a:t>
            </a:r>
            <a:r>
              <a:rPr lang="nl-NL" dirty="0" err="1" smtClean="0"/>
              <a:t>PyTorch</a:t>
            </a:r>
            <a:r>
              <a:rPr lang="nl-NL" dirty="0" smtClean="0"/>
              <a:t> backend. See fastsurfer-requirements.txt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versions</a:t>
            </a:r>
            <a:r>
              <a:rPr lang="nl-NL" dirty="0" smtClean="0"/>
              <a:t>. 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736624" y="426608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FastSurfer-run_bulk.sh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57626"/>
            <a:ext cx="5944812" cy="23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812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4/4 </a:t>
            </a:r>
            <a:r>
              <a:rPr lang="nl-NL" dirty="0" err="1" smtClean="0"/>
              <a:t>Generation</a:t>
            </a:r>
            <a:r>
              <a:rPr lang="nl-NL" dirty="0" smtClean="0"/>
              <a:t> of </a:t>
            </a:r>
            <a:r>
              <a:rPr lang="nl-NL" dirty="0" err="1" smtClean="0"/>
              <a:t>segs_fastsurfer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The </a:t>
            </a:r>
            <a:r>
              <a:rPr lang="nl-NL" dirty="0" err="1"/>
              <a:t>same</a:t>
            </a:r>
            <a:r>
              <a:rPr lang="nl-NL" dirty="0"/>
              <a:t> steps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undoing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&amp; </a:t>
            </a:r>
            <a:r>
              <a:rPr lang="nl-NL" dirty="0" err="1"/>
              <a:t>resampling</a:t>
            </a:r>
            <a:r>
              <a:rPr lang="nl-NL" dirty="0"/>
              <a:t> are </a:t>
            </a:r>
            <a:r>
              <a:rPr lang="nl-NL" dirty="0" err="1"/>
              <a:t>performed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87246" y="1358537"/>
            <a:ext cx="3204754" cy="4818426"/>
          </a:xfrm>
          <a:prstGeom prst="roundRect">
            <a:avLst>
              <a:gd name="adj" fmla="val 6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Undoing</a:t>
            </a:r>
            <a:r>
              <a:rPr lang="nl-NL" dirty="0" smtClean="0"/>
              <a:t> </a:t>
            </a:r>
            <a:r>
              <a:rPr lang="nl-NL" dirty="0" err="1" smtClean="0"/>
              <a:t>resampling</a:t>
            </a:r>
            <a:r>
              <a:rPr lang="nl-NL" dirty="0" smtClean="0"/>
              <a:t> &amp; </a:t>
            </a:r>
            <a:r>
              <a:rPr lang="nl-NL" dirty="0" err="1" smtClean="0"/>
              <a:t>registration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275885" y="2143052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FreeSurfer-revert_spacing.m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75885" y="2963263"/>
            <a:ext cx="2769576" cy="10037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Freesurfer-clean_names_after_revert_spacing.py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275885" y="4454326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Compress_niftis.py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275885" y="5315644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Check_if_seg_shapes_are_OK.py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6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0 . </a:t>
            </a:r>
            <a:r>
              <a:rPr lang="nl-NL" b="1" dirty="0" smtClean="0">
                <a:solidFill>
                  <a:schemeClr val="bg1"/>
                </a:solidFill>
              </a:rPr>
              <a:t>On </a:t>
            </a:r>
            <a:r>
              <a:rPr lang="nl-NL" b="1" dirty="0" err="1" smtClean="0">
                <a:solidFill>
                  <a:schemeClr val="bg1"/>
                </a:solidFill>
              </a:rPr>
              <a:t>this</a:t>
            </a:r>
            <a:r>
              <a:rPr lang="nl-NL" b="1" dirty="0" smtClean="0">
                <a:solidFill>
                  <a:schemeClr val="bg1"/>
                </a:solidFill>
              </a:rPr>
              <a:t> slide deck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3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2.5 </a:t>
            </a:r>
            <a:r>
              <a:rPr lang="nl-NL" b="1" dirty="0" err="1" smtClean="0">
                <a:solidFill>
                  <a:schemeClr val="bg1"/>
                </a:solidFill>
              </a:rPr>
              <a:t>Segmentation</a:t>
            </a:r>
            <a:r>
              <a:rPr lang="nl-NL" b="1" dirty="0" smtClean="0">
                <a:solidFill>
                  <a:schemeClr val="bg1"/>
                </a:solidFill>
              </a:rPr>
              <a:t> QC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QC of </a:t>
            </a:r>
            <a:r>
              <a:rPr lang="nl-NL" dirty="0" err="1" smtClean="0"/>
              <a:t>semgentation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0415" y="0"/>
            <a:ext cx="4191585" cy="3267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572" y="35110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Segmentaiton</a:t>
            </a:r>
            <a:r>
              <a:rPr lang="en-US" dirty="0" smtClean="0"/>
              <a:t> results are </a:t>
            </a:r>
            <a:r>
              <a:rPr lang="en-US" dirty="0" err="1" smtClean="0"/>
              <a:t>oll</a:t>
            </a:r>
            <a:r>
              <a:rPr lang="en-US" dirty="0" smtClean="0"/>
              <a:t> </a:t>
            </a:r>
            <a:r>
              <a:rPr lang="en-US" dirty="0" err="1" smtClean="0"/>
              <a:t>korrect</a:t>
            </a:r>
            <a:r>
              <a:rPr lang="en-US" dirty="0" smtClean="0"/>
              <a:t> (OK)</a:t>
            </a:r>
          </a:p>
          <a:p>
            <a:endParaRPr lang="en-US" dirty="0" smtClean="0"/>
          </a:p>
          <a:p>
            <a:r>
              <a:rPr lang="en-US" dirty="0" smtClean="0"/>
              <a:t>Most of this code is </a:t>
            </a:r>
            <a:r>
              <a:rPr lang="en-US" dirty="0"/>
              <a:t>actually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s5_Segmentations_ScoringAndVisualization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 smtClean="0"/>
              <a:t>And</a:t>
            </a:r>
            <a:endParaRPr lang="nl-NL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segmentation_sanity_check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064" y="3328370"/>
            <a:ext cx="5863936" cy="33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5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are </a:t>
            </a:r>
            <a:r>
              <a:rPr lang="nl-NL" dirty="0" err="1" smtClean="0"/>
              <a:t>there</a:t>
            </a:r>
            <a:r>
              <a:rPr lang="nl-NL" dirty="0" smtClean="0"/>
              <a:t> different feature sets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smtClean="0"/>
              <a:t> tool?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50" y="2725342"/>
            <a:ext cx="6526078" cy="3475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8951" y="2725342"/>
            <a:ext cx="4417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anatomical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are </a:t>
            </a:r>
            <a:r>
              <a:rPr lang="nl-NL" dirty="0" err="1" smtClean="0"/>
              <a:t>segmented</a:t>
            </a:r>
            <a:r>
              <a:rPr lang="nl-NL" dirty="0" smtClean="0"/>
              <a:t> </a:t>
            </a:r>
            <a:r>
              <a:rPr lang="nl-NL" dirty="0" err="1" smtClean="0"/>
              <a:t>varies</a:t>
            </a:r>
            <a:r>
              <a:rPr lang="nl-NL" dirty="0" smtClean="0"/>
              <a:t> per tool. </a:t>
            </a:r>
            <a:br>
              <a:rPr lang="nl-NL" dirty="0" smtClean="0"/>
            </a:b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We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these </a:t>
            </a:r>
            <a:r>
              <a:rPr lang="nl-NL" dirty="0" err="1" smtClean="0"/>
              <a:t>definitions</a:t>
            </a:r>
            <a:r>
              <a:rPr lang="nl-NL" dirty="0" smtClean="0"/>
              <a:t> later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inner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3. </a:t>
            </a:r>
            <a:r>
              <a:rPr lang="nl-NL" b="1" dirty="0" err="1" smtClean="0">
                <a:solidFill>
                  <a:schemeClr val="bg1"/>
                </a:solidFill>
              </a:rPr>
              <a:t>Dice</a:t>
            </a:r>
            <a:r>
              <a:rPr lang="nl-NL" b="1" dirty="0" smtClean="0">
                <a:solidFill>
                  <a:schemeClr val="bg1"/>
                </a:solidFill>
              </a:rPr>
              <a:t> Analysis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Computing Dice	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err="1" smtClean="0"/>
              <a:t>Produces</a:t>
            </a:r>
            <a:r>
              <a:rPr lang="nl-NL" dirty="0" smtClean="0"/>
              <a:t>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label_dice_dict.pkl</a:t>
            </a:r>
            <a:endParaRPr lang="nl-N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smtClean="0">
                <a:cs typeface="Courier New" panose="02070309020205020404" pitchFamily="49" charset="0"/>
              </a:rPr>
              <a:t>A </a:t>
            </a:r>
            <a:r>
              <a:rPr lang="nl-NL" dirty="0" err="1" smtClean="0">
                <a:cs typeface="Courier New" panose="02070309020205020404" pitchFamily="49" charset="0"/>
              </a:rPr>
              <a:t>dictionary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with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combination</a:t>
            </a:r>
            <a:r>
              <a:rPr lang="nl-NL" dirty="0" smtClean="0">
                <a:cs typeface="Courier New" panose="02070309020205020404" pitchFamily="49" charset="0"/>
              </a:rPr>
              <a:t>, </a:t>
            </a:r>
            <a:r>
              <a:rPr lang="nl-NL" dirty="0" err="1" smtClean="0">
                <a:cs typeface="Courier New" panose="02070309020205020404" pitchFamily="49" charset="0"/>
              </a:rPr>
              <a:t>which</a:t>
            </a:r>
            <a:r>
              <a:rPr lang="nl-NL" dirty="0" smtClean="0">
                <a:cs typeface="Courier New" panose="02070309020205020404" pitchFamily="49" charset="0"/>
              </a:rPr>
              <a:t> in turn </a:t>
            </a:r>
            <a:r>
              <a:rPr lang="nl-NL" dirty="0" err="1" smtClean="0">
                <a:cs typeface="Courier New" panose="02070309020205020404" pitchFamily="49" charset="0"/>
              </a:rPr>
              <a:t>contains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dicts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anatomical</a:t>
            </a:r>
            <a:r>
              <a:rPr lang="nl-NL" dirty="0" smtClean="0">
                <a:cs typeface="Courier New" panose="02070309020205020404" pitchFamily="49" charset="0"/>
              </a:rPr>
              <a:t> label. These </a:t>
            </a:r>
            <a:r>
              <a:rPr lang="nl-NL" dirty="0" err="1" smtClean="0">
                <a:cs typeface="Courier New" panose="02070309020205020404" pitchFamily="49" charset="0"/>
              </a:rPr>
              <a:t>results</a:t>
            </a:r>
            <a:r>
              <a:rPr lang="nl-NL" dirty="0" smtClean="0">
                <a:cs typeface="Courier New" panose="02070309020205020404" pitchFamily="49" charset="0"/>
              </a:rPr>
              <a:t> are agreement </a:t>
            </a:r>
            <a:r>
              <a:rPr lang="nl-NL" dirty="0" err="1" smtClean="0">
                <a:cs typeface="Courier New" panose="02070309020205020404" pitchFamily="49" charset="0"/>
              </a:rPr>
              <a:t>for</a:t>
            </a:r>
            <a:r>
              <a:rPr lang="nl-NL" dirty="0" smtClean="0">
                <a:cs typeface="Courier New" panose="02070309020205020404" pitchFamily="49" charset="0"/>
              </a:rPr>
              <a:t> </a:t>
            </a:r>
            <a:r>
              <a:rPr lang="nl-NL" dirty="0" err="1" smtClean="0">
                <a:cs typeface="Courier New" panose="02070309020205020404" pitchFamily="49" charset="0"/>
              </a:rPr>
              <a:t>each</a:t>
            </a:r>
            <a:r>
              <a:rPr lang="nl-NL" dirty="0" smtClean="0">
                <a:cs typeface="Courier New" panose="02070309020205020404" pitchFamily="49" charset="0"/>
              </a:rPr>
              <a:t> subject.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275885" y="245957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oll_DICE.py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02" y="3601739"/>
            <a:ext cx="3927523" cy="22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Old </a:t>
            </a:r>
            <a:r>
              <a:rPr lang="nl-NL" dirty="0" err="1" smtClean="0"/>
              <a:t>figure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I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make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figure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printed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in </a:t>
            </a:r>
            <a:r>
              <a:rPr lang="nl-NL" dirty="0" err="1" smtClean="0"/>
              <a:t>an</a:t>
            </a:r>
            <a:r>
              <a:rPr lang="nl-NL" dirty="0" smtClean="0"/>
              <a:t> spread sheet editor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33" y="340677"/>
            <a:ext cx="4636135" cy="61766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9275885" y="2459575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print_DICEs.py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</a:t>
            </a:r>
            <a:r>
              <a:rPr lang="nl-NL" dirty="0" err="1" smtClean="0"/>
              <a:t>figure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04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But I have </a:t>
            </a:r>
            <a:r>
              <a:rPr lang="nl-NL" dirty="0" err="1" smtClean="0"/>
              <a:t>since</a:t>
            </a:r>
            <a:r>
              <a:rPr lang="nl-NL" dirty="0" smtClean="0"/>
              <a:t> </a:t>
            </a:r>
            <a:r>
              <a:rPr lang="nl-NL" dirty="0" err="1" smtClean="0"/>
              <a:t>automated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endParaRPr lang="nl-NL" dirty="0" smtClean="0"/>
          </a:p>
          <a:p>
            <a:endParaRPr lang="nl-NL" dirty="0"/>
          </a:p>
          <a:p>
            <a:r>
              <a:rPr lang="en-US" dirty="0"/>
              <a:t>ConfusionMatrices.png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51719" y="5389811"/>
            <a:ext cx="338663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generate_confusion.py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1719" y="6007453"/>
            <a:ext cx="346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I think I was in a funny mood then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545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Cause</a:t>
            </a:r>
            <a:r>
              <a:rPr lang="nl-NL" dirty="0" smtClean="0"/>
              <a:t> of CSF 0.0 scores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04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Vuno has different </a:t>
            </a:r>
            <a:r>
              <a:rPr lang="nl-NL" dirty="0" err="1" smtClean="0"/>
              <a:t>definitions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/>
              <a:t> </a:t>
            </a:r>
            <a:r>
              <a:rPr lang="nl-NL" dirty="0" err="1" smtClean="0"/>
              <a:t>segmenting</a:t>
            </a:r>
            <a:r>
              <a:rPr lang="nl-NL" dirty="0" smtClean="0"/>
              <a:t> CSF.</a:t>
            </a:r>
          </a:p>
          <a:p>
            <a:r>
              <a:rPr lang="nl-NL" dirty="0" smtClean="0"/>
              <a:t>Just a </a:t>
            </a:r>
            <a:r>
              <a:rPr lang="nl-NL" dirty="0" err="1" smtClean="0"/>
              <a:t>quick</a:t>
            </a:r>
            <a:r>
              <a:rPr lang="nl-NL" dirty="0" smtClean="0"/>
              <a:t> </a:t>
            </a:r>
            <a:r>
              <a:rPr lang="nl-NL" dirty="0" err="1" smtClean="0"/>
              <a:t>sidenote</a:t>
            </a:r>
            <a:r>
              <a:rPr lang="nl-NL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52" y="242746"/>
            <a:ext cx="3763836" cy="3463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4935683" y="5839912"/>
            <a:ext cx="3236966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csf_across_tools.py</a:t>
            </a:r>
          </a:p>
        </p:txBody>
      </p:sp>
    </p:spTree>
    <p:extLst>
      <p:ext uri="{BB962C8B-B14F-4D97-AF65-F5344CB8AC3E}">
        <p14:creationId xmlns:p14="http://schemas.microsoft.com/office/powerpoint/2010/main" val="1306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4. </a:t>
            </a:r>
            <a:r>
              <a:rPr lang="nl-NL" b="1" dirty="0" err="1" smtClean="0">
                <a:solidFill>
                  <a:schemeClr val="bg1"/>
                </a:solidFill>
              </a:rPr>
              <a:t>Generation</a:t>
            </a:r>
            <a:r>
              <a:rPr lang="nl-NL" b="1" dirty="0" smtClean="0">
                <a:solidFill>
                  <a:schemeClr val="bg1"/>
                </a:solidFill>
              </a:rPr>
              <a:t> of </a:t>
            </a:r>
            <a:r>
              <a:rPr lang="nl-NL" b="1" dirty="0" err="1" smtClean="0">
                <a:solidFill>
                  <a:schemeClr val="bg1"/>
                </a:solidFill>
              </a:rPr>
              <a:t>radiomic</a:t>
            </a:r>
            <a:r>
              <a:rPr lang="nl-NL" b="1" dirty="0" smtClean="0">
                <a:solidFill>
                  <a:schemeClr val="bg1"/>
                </a:solidFill>
              </a:rPr>
              <a:t>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5914303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Computing </a:t>
            </a:r>
            <a:r>
              <a:rPr lang="en-US" sz="4400" dirty="0" smtClean="0"/>
              <a:t>Radiomics	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399212" cy="3811588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Radiomics_compute.py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</a:t>
            </a:r>
            <a:r>
              <a:rPr lang="nl-NL" dirty="0" err="1" smtClean="0"/>
              <a:t>radiomics</a:t>
            </a:r>
            <a:r>
              <a:rPr lang="nl-NL" dirty="0" smtClean="0"/>
              <a:t> (</a:t>
            </a:r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have </a:t>
            </a:r>
            <a:r>
              <a:rPr lang="nl-NL" dirty="0" err="1" smtClean="0"/>
              <a:t>thought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This</a:t>
            </a:r>
            <a:r>
              <a:rPr lang="nl-NL" dirty="0" smtClean="0"/>
              <a:t> is </a:t>
            </a:r>
            <a:r>
              <a:rPr lang="nl-NL" dirty="0" err="1" smtClean="0"/>
              <a:t>actually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neat</a:t>
            </a:r>
            <a:r>
              <a:rPr lang="nl-NL" dirty="0" smtClean="0"/>
              <a:t> </a:t>
            </a:r>
            <a:r>
              <a:rPr lang="nl-NL" dirty="0" err="1" smtClean="0"/>
              <a:t>totally</a:t>
            </a:r>
            <a:r>
              <a:rPr lang="nl-NL" dirty="0" smtClean="0"/>
              <a:t> </a:t>
            </a:r>
            <a:r>
              <a:rPr lang="nl-NL" dirty="0" err="1" smtClean="0"/>
              <a:t>parallelized</a:t>
            </a:r>
            <a:r>
              <a:rPr lang="nl-NL" dirty="0" smtClean="0"/>
              <a:t> code </a:t>
            </a:r>
            <a:r>
              <a:rPr lang="nl-NL" dirty="0" err="1" smtClean="0"/>
              <a:t>to</a:t>
            </a:r>
            <a:r>
              <a:rPr lang="nl-NL" dirty="0" smtClean="0"/>
              <a:t> speed up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otherwise</a:t>
            </a:r>
            <a:r>
              <a:rPr lang="nl-NL" dirty="0" smtClean="0"/>
              <a:t> </a:t>
            </a:r>
            <a:r>
              <a:rPr lang="nl-NL" dirty="0" err="1" smtClean="0"/>
              <a:t>lenthy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hours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minutes.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129 radiomic features are </a:t>
            </a:r>
            <a:r>
              <a:rPr lang="nl-NL" dirty="0" err="1" smtClean="0"/>
              <a:t>created</a:t>
            </a:r>
            <a:r>
              <a:rPr lang="nl-NL" dirty="0" smtClean="0"/>
              <a:t>, </a:t>
            </a:r>
            <a:r>
              <a:rPr lang="en-US" dirty="0" smtClean="0"/>
              <a:t>but the first 12 are just for diagnostic purposes:</a:t>
            </a:r>
          </a:p>
          <a:p>
            <a:r>
              <a:rPr lang="nl-NL" sz="1300" dirty="0">
                <a:solidFill>
                  <a:schemeClr val="bg2"/>
                </a:solidFill>
              </a:rPr>
              <a:t>['Versions </a:t>
            </a:r>
            <a:r>
              <a:rPr lang="nl-NL" sz="1300" dirty="0" err="1">
                <a:solidFill>
                  <a:schemeClr val="bg2"/>
                </a:solidFill>
              </a:rPr>
              <a:t>PyRadiomics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Numpy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SimpleITK</a:t>
            </a:r>
            <a:r>
              <a:rPr lang="nl-NL" sz="1300" dirty="0">
                <a:solidFill>
                  <a:schemeClr val="bg2"/>
                </a:solidFill>
              </a:rPr>
              <a:t>', 'Versions </a:t>
            </a:r>
            <a:r>
              <a:rPr lang="nl-NL" sz="1300" dirty="0" err="1">
                <a:solidFill>
                  <a:schemeClr val="bg2"/>
                </a:solidFill>
              </a:rPr>
              <a:t>PyWavelet</a:t>
            </a:r>
            <a:r>
              <a:rPr lang="nl-NL" sz="1300" dirty="0">
                <a:solidFill>
                  <a:schemeClr val="bg2"/>
                </a:solidFill>
              </a:rPr>
              <a:t>', 'Versions Python', '</a:t>
            </a:r>
            <a:r>
              <a:rPr lang="nl-NL" sz="1300" dirty="0" err="1">
                <a:solidFill>
                  <a:schemeClr val="bg2"/>
                </a:solidFill>
              </a:rPr>
              <a:t>Configuration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Settings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Configuration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EnabledImageTypes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Hash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Dimensionality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Spacing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Size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Mean</a:t>
            </a:r>
            <a:r>
              <a:rPr lang="nl-NL" sz="1300" dirty="0">
                <a:solidFill>
                  <a:schemeClr val="bg2"/>
                </a:solidFill>
              </a:rPr>
              <a:t>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Minimum', 'Image-</a:t>
            </a:r>
            <a:r>
              <a:rPr lang="nl-NL" sz="1300" dirty="0" err="1">
                <a:solidFill>
                  <a:schemeClr val="bg2"/>
                </a:solidFill>
              </a:rPr>
              <a:t>original</a:t>
            </a:r>
            <a:r>
              <a:rPr lang="nl-NL" sz="1300" dirty="0">
                <a:solidFill>
                  <a:schemeClr val="bg2"/>
                </a:solidFill>
              </a:rPr>
              <a:t> Maximum',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Hash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Spacing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Size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BoundingBox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VoxelNum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VolumeNum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CenterOfMassIndex</a:t>
            </a:r>
            <a:r>
              <a:rPr lang="nl-NL" sz="1300" dirty="0">
                <a:solidFill>
                  <a:schemeClr val="bg2"/>
                </a:solidFill>
              </a:rPr>
              <a:t>', '</a:t>
            </a:r>
            <a:r>
              <a:rPr lang="nl-NL" sz="1300" dirty="0" err="1">
                <a:solidFill>
                  <a:schemeClr val="bg2"/>
                </a:solidFill>
              </a:rPr>
              <a:t>Mask-original</a:t>
            </a:r>
            <a:r>
              <a:rPr lang="nl-NL" sz="1300" dirty="0">
                <a:solidFill>
                  <a:schemeClr val="bg2"/>
                </a:solidFill>
              </a:rPr>
              <a:t> </a:t>
            </a:r>
            <a:r>
              <a:rPr lang="nl-NL" sz="1300" dirty="0" err="1">
                <a:solidFill>
                  <a:schemeClr val="bg2"/>
                </a:solidFill>
              </a:rPr>
              <a:t>CenterOfMass</a:t>
            </a:r>
            <a:r>
              <a:rPr lang="nl-NL" sz="1300" dirty="0">
                <a:solidFill>
                  <a:schemeClr val="bg2"/>
                </a:solidFill>
              </a:rPr>
              <a:t>']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25" y="3963194"/>
            <a:ext cx="3706270" cy="250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018807"/>
            <a:ext cx="3724795" cy="26387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572501" y="812800"/>
            <a:ext cx="3236966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1Radiomics_compute.py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4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List of terms you might encounter in code/data: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249664"/>
              </p:ext>
            </p:extLst>
          </p:nvPr>
        </p:nvGraphicFramePr>
        <p:xfrm>
          <a:off x="838200" y="1825625"/>
          <a:ext cx="10515600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9926795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95827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 encountered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6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selected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7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3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Segmentation</a:t>
                      </a:r>
                      <a:r>
                        <a:rPr lang="en-US" baseline="0" dirty="0" smtClean="0"/>
                        <a:t> method variation ICC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3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Scan-rescan ICC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86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Feature engineered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2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Preprocessed MEMPRAGE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8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Bar_graph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Box 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335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Numbers larger than 4 in radiomics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Anatomical labels, see</a:t>
                      </a:r>
                      <a:r>
                        <a:rPr lang="en-US" baseline="0" dirty="0" smtClean="0"/>
                        <a:t> utils.py </a:t>
                      </a:r>
                      <a:r>
                        <a:rPr lang="en-US" baseline="0" dirty="0" err="1" smtClean="0"/>
                        <a:t>FreeSurfer_lut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51471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Numbers 1-4</a:t>
                      </a:r>
                      <a:r>
                        <a:rPr lang="en-US" baseline="0" dirty="0" smtClean="0"/>
                        <a:t> in radiomics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39578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29703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201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53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625030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these terms are legacy from things we </a:t>
            </a:r>
            <a:r>
              <a:rPr lang="en-US" dirty="0" smtClean="0"/>
              <a:t>reconsidered </a:t>
            </a:r>
            <a:r>
              <a:rPr lang="en-US" dirty="0" smtClean="0"/>
              <a:t>during the research process</a:t>
            </a:r>
            <a:r>
              <a:rPr lang="en-US" dirty="0" smtClean="0"/>
              <a:t>. (legacy) </a:t>
            </a:r>
            <a:endParaRPr lang="en-US" dirty="0" smtClean="0"/>
          </a:p>
          <a:p>
            <a:r>
              <a:rPr lang="en-US" dirty="0" smtClean="0"/>
              <a:t>Some are explained later on in this document.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49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431879" y="6425209"/>
            <a:ext cx="2032000" cy="16064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44 subjects</a:t>
            </a:r>
            <a:endParaRPr lang="en-US" dirty="0"/>
          </a:p>
        </p:txBody>
      </p:sp>
      <p:cxnSp>
        <p:nvCxnSpPr>
          <p:cNvPr id="13" name="Elbow Connector 12"/>
          <p:cNvCxnSpPr/>
          <p:nvPr/>
        </p:nvCxnSpPr>
        <p:spPr>
          <a:xfrm>
            <a:off x="6517299" y="5766326"/>
            <a:ext cx="1914580" cy="889000"/>
          </a:xfrm>
          <a:prstGeom prst="bentConnector3">
            <a:avLst>
              <a:gd name="adj1" fmla="val -5720"/>
            </a:avLst>
          </a:prstGeom>
          <a:ln w="76200">
            <a:solidFill>
              <a:srgbClr val="FF6A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917" r="34449"/>
          <a:stretch/>
        </p:blipFill>
        <p:spPr>
          <a:xfrm>
            <a:off x="5507182" y="4717393"/>
            <a:ext cx="6547166" cy="152110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Conversion of </a:t>
            </a:r>
            <a:r>
              <a:rPr lang="nl-NL" dirty="0" err="1" smtClean="0"/>
              <a:t>individual</a:t>
            </a:r>
            <a:r>
              <a:rPr lang="nl-NL" dirty="0" smtClean="0"/>
              <a:t> </a:t>
            </a:r>
            <a:r>
              <a:rPr lang="nl-NL" dirty="0" err="1" smtClean="0"/>
              <a:t>radiomics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single dataframe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received</a:t>
            </a:r>
            <a:r>
              <a:rPr lang="nl-NL" dirty="0"/>
              <a:t> 49 labels </a:t>
            </a:r>
            <a:br>
              <a:rPr lang="nl-NL" dirty="0"/>
            </a:br>
            <a:r>
              <a:rPr lang="nl-NL" dirty="0"/>
              <a:t>(but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IDs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Pt. 8, 17, 33 </a:t>
            </a:r>
            <a:r>
              <a:rPr lang="nl-NL" dirty="0" err="1" smtClean="0"/>
              <a:t>and</a:t>
            </a:r>
            <a:r>
              <a:rPr lang="nl-NL" dirty="0" smtClean="0"/>
              <a:t> 38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excluded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incomplete data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543980" y="4246649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generate_dateframes.py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07182" y="753534"/>
            <a:ext cx="5401541" cy="377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0"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600S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001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601D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002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602S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003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603D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604S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005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606D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006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607S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007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608D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609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009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612S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010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Etc.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Old</a:t>
            </a:r>
            <a:r>
              <a:rPr lang="en-US" dirty="0" smtClean="0"/>
              <a:t> Stability of radiomics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91" y="1825625"/>
            <a:ext cx="56311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Stability of </a:t>
            </a:r>
            <a:r>
              <a:rPr lang="en-US" dirty="0" err="1" smtClean="0"/>
              <a:t>radiomics</a:t>
            </a:r>
            <a:r>
              <a:rPr lang="en-US" dirty="0" smtClean="0"/>
              <a:t> feature is quantified as: </a:t>
            </a:r>
          </a:p>
          <a:p>
            <a:r>
              <a:rPr lang="en-US" dirty="0" smtClean="0"/>
              <a:t>interclass correlation (</a:t>
            </a:r>
            <a:r>
              <a:rPr lang="en-US" dirty="0" err="1" smtClean="0"/>
              <a:t>icc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relative mean absolute error (</a:t>
            </a:r>
            <a:r>
              <a:rPr lang="en-US" dirty="0" err="1" smtClean="0"/>
              <a:t>rmae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each anatomical structure/label (in the image on the x-axis) and each feature (on the y-axis)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33" r="462" b="27288"/>
          <a:stretch/>
        </p:blipFill>
        <p:spPr bwMode="auto">
          <a:xfrm rot="16200000">
            <a:off x="4737113" y="3235194"/>
            <a:ext cx="4355431" cy="1528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t="777" r="381" b="176"/>
          <a:stretch/>
        </p:blipFill>
        <p:spPr bwMode="auto">
          <a:xfrm rot="16200000">
            <a:off x="8310140" y="3133303"/>
            <a:ext cx="4324329" cy="17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8741407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41406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39655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39654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0658">
            <a:off x="6887845" y="3796002"/>
            <a:ext cx="2365021" cy="1485900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Rmae</a:t>
            </a:r>
            <a:r>
              <a:rPr lang="nl-NL" b="1" dirty="0" smtClean="0"/>
              <a:t> </a:t>
            </a:r>
            <a:r>
              <a:rPr lang="nl-NL" b="1" dirty="0" err="1" smtClean="0"/>
              <a:t>compu-tations</a:t>
            </a:r>
            <a:r>
              <a:rPr lang="nl-NL" b="1" dirty="0" smtClean="0"/>
              <a:t> are </a:t>
            </a:r>
            <a:r>
              <a:rPr lang="nl-NL" b="1" dirty="0" err="1" smtClean="0"/>
              <a:t>old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11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From</a:t>
            </a:r>
            <a:r>
              <a:rPr lang="nl-NL" dirty="0" smtClean="0"/>
              <a:t> RMAE </a:t>
            </a:r>
            <a:r>
              <a:rPr lang="nl-NL" dirty="0" err="1" smtClean="0"/>
              <a:t>to</a:t>
            </a:r>
            <a:r>
              <a:rPr lang="nl-NL" dirty="0" smtClean="0"/>
              <a:t> icc2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Like </a:t>
            </a:r>
            <a:r>
              <a:rPr lang="nl-NL" dirty="0" err="1" smtClean="0"/>
              <a:t>previous</a:t>
            </a:r>
            <a:r>
              <a:rPr lang="nl-NL" dirty="0" smtClean="0"/>
              <a:t> slide </a:t>
            </a:r>
            <a:r>
              <a:rPr lang="nl-NL" dirty="0" err="1" smtClean="0"/>
              <a:t>said</a:t>
            </a:r>
            <a:r>
              <a:rPr lang="nl-NL" dirty="0" smtClean="0"/>
              <a:t>: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is </a:t>
            </a:r>
            <a:r>
              <a:rPr lang="nl-NL" dirty="0" err="1" smtClean="0"/>
              <a:t>outdated</a:t>
            </a:r>
            <a:r>
              <a:rPr lang="nl-NL" dirty="0" smtClean="0"/>
              <a:t>.</a:t>
            </a:r>
          </a:p>
          <a:p>
            <a:r>
              <a:rPr lang="nl-NL" dirty="0" smtClean="0"/>
              <a:t>In a later stage we </a:t>
            </a:r>
            <a:r>
              <a:rPr lang="nl-NL" dirty="0" err="1" smtClean="0"/>
              <a:t>switched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ICC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robustness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semgentation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r>
              <a:rPr lang="nl-NL" dirty="0" smtClean="0"/>
              <a:t> </a:t>
            </a:r>
            <a:r>
              <a:rPr lang="nl-NL" dirty="0" err="1" smtClean="0"/>
              <a:t>variation</a:t>
            </a:r>
            <a:r>
              <a:rPr lang="nl-NL" dirty="0" smtClean="0"/>
              <a:t> ‘</a:t>
            </a:r>
            <a:r>
              <a:rPr lang="nl-NL" dirty="0" err="1" smtClean="0"/>
              <a:t>icc</a:t>
            </a:r>
            <a:r>
              <a:rPr lang="nl-NL" dirty="0" smtClean="0"/>
              <a:t>’</a:t>
            </a:r>
          </a:p>
          <a:p>
            <a:pPr lvl="1"/>
            <a:r>
              <a:rPr lang="nl-NL" dirty="0" smtClean="0"/>
              <a:t>RMAE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reproducibility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scan-</a:t>
            </a:r>
            <a:r>
              <a:rPr lang="nl-NL" dirty="0" err="1" smtClean="0"/>
              <a:t>rescan</a:t>
            </a:r>
            <a:r>
              <a:rPr lang="nl-NL" dirty="0" smtClean="0"/>
              <a:t> ‘</a:t>
            </a:r>
            <a:r>
              <a:rPr lang="nl-NL" dirty="0" err="1" smtClean="0"/>
              <a:t>rmae</a:t>
            </a:r>
            <a:r>
              <a:rPr lang="nl-NL" dirty="0" smtClean="0"/>
              <a:t>’</a:t>
            </a:r>
          </a:p>
          <a:p>
            <a:pPr marL="0" indent="0">
              <a:buNone/>
            </a:pP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lvl="1"/>
            <a:r>
              <a:rPr lang="nl-NL" dirty="0"/>
              <a:t>ICC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robustness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semgentation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 smtClean="0"/>
              <a:t>variation</a:t>
            </a:r>
            <a:r>
              <a:rPr lang="nl-NL" dirty="0" smtClean="0"/>
              <a:t> ‘</a:t>
            </a:r>
            <a:r>
              <a:rPr lang="nl-NL" dirty="0" err="1" smtClean="0"/>
              <a:t>icc</a:t>
            </a:r>
            <a:r>
              <a:rPr lang="nl-NL" dirty="0" smtClean="0"/>
              <a:t>’</a:t>
            </a:r>
          </a:p>
          <a:p>
            <a:pPr lvl="1"/>
            <a:r>
              <a:rPr lang="nl-NL" b="1" dirty="0" smtClean="0"/>
              <a:t>ICC </a:t>
            </a:r>
            <a:r>
              <a:rPr lang="nl-NL" b="1" dirty="0" err="1" smtClean="0"/>
              <a:t>for</a:t>
            </a:r>
            <a:r>
              <a:rPr lang="nl-NL" b="1" dirty="0" smtClean="0"/>
              <a:t> </a:t>
            </a:r>
            <a:r>
              <a:rPr lang="nl-NL" b="1" dirty="0" err="1"/>
              <a:t>reproducibility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smtClean="0"/>
              <a:t>scan-</a:t>
            </a:r>
            <a:r>
              <a:rPr lang="nl-NL" b="1" dirty="0" err="1" smtClean="0"/>
              <a:t>rescan</a:t>
            </a:r>
            <a:r>
              <a:rPr lang="nl-NL" b="1" dirty="0" smtClean="0"/>
              <a:t> ‘icc2’</a:t>
            </a:r>
          </a:p>
          <a:p>
            <a:pPr lvl="1"/>
            <a:endParaRPr lang="nl-NL" b="1" dirty="0"/>
          </a:p>
          <a:p>
            <a:pPr marL="457200" lvl="1" indent="0">
              <a:buNone/>
            </a:pPr>
            <a:r>
              <a:rPr lang="nl-NL" b="1" dirty="0" err="1" smtClean="0"/>
              <a:t>You</a:t>
            </a:r>
            <a:r>
              <a:rPr lang="nl-NL" b="1" dirty="0" smtClean="0"/>
              <a:t> </a:t>
            </a:r>
            <a:r>
              <a:rPr lang="nl-NL" b="1" dirty="0" err="1" smtClean="0"/>
              <a:t>will</a:t>
            </a:r>
            <a:r>
              <a:rPr lang="nl-NL" b="1" dirty="0" smtClean="0"/>
              <a:t> </a:t>
            </a:r>
            <a:r>
              <a:rPr lang="nl-NL" b="1" dirty="0" err="1" smtClean="0"/>
              <a:t>find</a:t>
            </a:r>
            <a:r>
              <a:rPr lang="nl-NL" b="1" dirty="0" smtClean="0"/>
              <a:t> ‘</a:t>
            </a:r>
            <a:r>
              <a:rPr lang="nl-NL" b="1" dirty="0" err="1" smtClean="0"/>
              <a:t>icc</a:t>
            </a:r>
            <a:r>
              <a:rPr lang="nl-NL" b="1" dirty="0" smtClean="0"/>
              <a:t>’ </a:t>
            </a:r>
            <a:r>
              <a:rPr lang="nl-NL" b="1" dirty="0" err="1" smtClean="0"/>
              <a:t>and</a:t>
            </a:r>
            <a:r>
              <a:rPr lang="nl-NL" b="1" dirty="0" smtClean="0"/>
              <a:t> ‘icc2’ </a:t>
            </a:r>
            <a:r>
              <a:rPr lang="nl-NL" b="1" dirty="0" err="1" smtClean="0"/>
              <a:t>reffered</a:t>
            </a:r>
            <a:r>
              <a:rPr lang="nl-NL" b="1" dirty="0" smtClean="0"/>
              <a:t> </a:t>
            </a:r>
            <a:r>
              <a:rPr lang="nl-NL" b="1" dirty="0" err="1" smtClean="0"/>
              <a:t>to</a:t>
            </a:r>
            <a:r>
              <a:rPr lang="nl-NL" b="1" dirty="0" smtClean="0"/>
              <a:t> in code of </a:t>
            </a:r>
            <a:r>
              <a:rPr lang="nl-NL" b="1" dirty="0" err="1" smtClean="0"/>
              <a:t>all</a:t>
            </a:r>
            <a:r>
              <a:rPr lang="nl-NL" b="1" dirty="0" smtClean="0"/>
              <a:t> </a:t>
            </a:r>
            <a:r>
              <a:rPr lang="nl-NL" b="1" dirty="0" err="1" smtClean="0"/>
              <a:t>following</a:t>
            </a:r>
            <a:r>
              <a:rPr lang="nl-NL" b="1" dirty="0" smtClean="0"/>
              <a:t> </a:t>
            </a:r>
            <a:r>
              <a:rPr lang="nl-NL" b="1" dirty="0" err="1" smtClean="0"/>
              <a:t>results</a:t>
            </a:r>
            <a:r>
              <a:rPr lang="nl-NL" b="1" dirty="0"/>
              <a:t> </a:t>
            </a:r>
            <a:r>
              <a:rPr lang="nl-NL" b="1" dirty="0" err="1" smtClean="0"/>
              <a:t>so</a:t>
            </a:r>
            <a:endParaRPr lang="nl-NL" b="1" dirty="0" smtClean="0"/>
          </a:p>
          <a:p>
            <a:pPr marL="457200" lvl="1" indent="0">
              <a:buNone/>
            </a:pPr>
            <a:r>
              <a:rPr lang="nl-NL" b="1" dirty="0" smtClean="0"/>
              <a:t>“tie </a:t>
            </a:r>
            <a:r>
              <a:rPr lang="nl-NL" b="1" dirty="0" err="1" smtClean="0"/>
              <a:t>it</a:t>
            </a:r>
            <a:r>
              <a:rPr lang="nl-NL" b="1" dirty="0" smtClean="0"/>
              <a:t> in </a:t>
            </a:r>
            <a:r>
              <a:rPr lang="nl-NL" b="1" dirty="0" err="1" smtClean="0"/>
              <a:t>your</a:t>
            </a:r>
            <a:r>
              <a:rPr lang="nl-NL" b="1" dirty="0" smtClean="0"/>
              <a:t> </a:t>
            </a:r>
            <a:r>
              <a:rPr lang="nl-NL" b="1" dirty="0" err="1" smtClean="0"/>
              <a:t>ears</a:t>
            </a:r>
            <a:r>
              <a:rPr lang="nl-NL" b="1" dirty="0" smtClean="0"/>
              <a:t>”!</a:t>
            </a:r>
            <a:endParaRPr lang="nl-NL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1" y="5848209"/>
            <a:ext cx="623021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Old</a:t>
            </a:r>
            <a:r>
              <a:rPr lang="en-US" dirty="0" smtClean="0"/>
              <a:t> Stability of radiomics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91" y="1825625"/>
            <a:ext cx="56311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Stability of </a:t>
            </a:r>
            <a:r>
              <a:rPr lang="en-US" dirty="0" err="1" smtClean="0"/>
              <a:t>radiomics</a:t>
            </a:r>
            <a:r>
              <a:rPr lang="en-US" dirty="0" smtClean="0"/>
              <a:t> feature is quantified as: </a:t>
            </a:r>
          </a:p>
          <a:p>
            <a:r>
              <a:rPr lang="en-US" dirty="0" smtClean="0"/>
              <a:t>interclass correlation (</a:t>
            </a:r>
            <a:r>
              <a:rPr lang="en-US" dirty="0" err="1" smtClean="0"/>
              <a:t>icc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relative mean absolute error (</a:t>
            </a:r>
            <a:r>
              <a:rPr lang="en-US" dirty="0" err="1" smtClean="0"/>
              <a:t>rmae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each anatomical structure/label (in the image on the x-axis) and each feature (on the y-axis)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833" r="462" b="27288"/>
          <a:stretch/>
        </p:blipFill>
        <p:spPr bwMode="auto">
          <a:xfrm rot="16200000">
            <a:off x="4737113" y="3235194"/>
            <a:ext cx="4355431" cy="1528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t="777" r="381" b="176"/>
          <a:stretch/>
        </p:blipFill>
        <p:spPr bwMode="auto">
          <a:xfrm rot="16200000">
            <a:off x="8310140" y="3133303"/>
            <a:ext cx="4324329" cy="17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8741407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41406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rmae_vis.py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39655" y="4931798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icc_compute.py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39654" y="5878737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icc_vis.py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0658">
            <a:off x="6887845" y="3796002"/>
            <a:ext cx="2365021" cy="1485900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New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0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Photoshopping</a:t>
            </a:r>
            <a:r>
              <a:rPr lang="en-US" dirty="0" smtClean="0"/>
              <a:t>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 smtClean="0"/>
              <a:t>I made a template overlapping the figure output of icc_vis.py to turn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this                                       into                                   this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3" y="2924098"/>
            <a:ext cx="4525006" cy="3639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1" y="3003326"/>
            <a:ext cx="4515480" cy="366763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37303" y="3865419"/>
            <a:ext cx="1267691" cy="1527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1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Intermediate</a:t>
            </a:r>
            <a:r>
              <a:rPr lang="nl-NL" b="1" dirty="0" smtClean="0">
                <a:solidFill>
                  <a:schemeClr val="bg1"/>
                </a:solidFill>
              </a:rPr>
              <a:t> analysis of radiomic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ran an intermediate analysis to confirm our measurements with literature.</a:t>
            </a:r>
          </a:p>
          <a:p>
            <a:r>
              <a:rPr lang="en-US" dirty="0" smtClean="0"/>
              <a:t>We compared average DTI </a:t>
            </a:r>
            <a:r>
              <a:rPr lang="en-US" dirty="0"/>
              <a:t>intensity (=mean fractional anisotropy) </a:t>
            </a:r>
            <a:r>
              <a:rPr lang="en-US" dirty="0" smtClean="0"/>
              <a:t>of left and </a:t>
            </a:r>
            <a:r>
              <a:rPr lang="en-US" dirty="0" err="1" smtClean="0"/>
              <a:t>wight</a:t>
            </a:r>
            <a:r>
              <a:rPr lang="en-US" dirty="0" smtClean="0"/>
              <a:t> cerebral white matter between deprived and non-deprived subjects at each time point.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 computed the linear trend over these four time points.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9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ran an intermediate analysis to confirm our measurements with literature.</a:t>
            </a:r>
          </a:p>
          <a:p>
            <a:r>
              <a:rPr lang="en-US" dirty="0" smtClean="0"/>
              <a:t>We compared average DTI </a:t>
            </a:r>
            <a:r>
              <a:rPr lang="en-US" dirty="0"/>
              <a:t>intensity (=mean fractional anisotropy) </a:t>
            </a:r>
            <a:r>
              <a:rPr lang="en-US" dirty="0" smtClean="0"/>
              <a:t>of left and </a:t>
            </a:r>
            <a:r>
              <a:rPr lang="en-US" dirty="0" err="1" smtClean="0"/>
              <a:t>wight</a:t>
            </a:r>
            <a:r>
              <a:rPr lang="en-US" dirty="0" smtClean="0"/>
              <a:t> cerebral white matter between deprived and non-deprived subjects at each time point.</a:t>
            </a:r>
          </a:p>
          <a:p>
            <a:r>
              <a:rPr lang="en-US" dirty="0"/>
              <a:t>We computed the </a:t>
            </a:r>
            <a:r>
              <a:rPr lang="en-US" dirty="0" smtClean="0"/>
              <a:t>linear trend </a:t>
            </a:r>
            <a:r>
              <a:rPr lang="en-US" dirty="0"/>
              <a:t>over these four time points</a:t>
            </a:r>
            <a:r>
              <a:rPr lang="en-US" dirty="0" smtClean="0"/>
              <a:t>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43" y="3115958"/>
            <a:ext cx="2342476" cy="1859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5196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diffusivity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5046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Results of a </a:t>
            </a:r>
            <a:r>
              <a:rPr lang="en-US" dirty="0" err="1"/>
              <a:t>Ttest</a:t>
            </a:r>
            <a:r>
              <a:rPr lang="en-US" dirty="0"/>
              <a:t> rejected the hypothesis that the trends of the </a:t>
            </a:r>
            <a:r>
              <a:rPr lang="en-US" dirty="0" err="1"/>
              <a:t>deprevied</a:t>
            </a:r>
            <a:r>
              <a:rPr lang="en-US" dirty="0"/>
              <a:t> subjects was the same as for non-deprived subjects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Ttest_indResult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statistic=3.13015776718867,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=0.002561151867029557)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0" y="1512985"/>
            <a:ext cx="6773984" cy="5064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43" y="3115958"/>
            <a:ext cx="2342476" cy="1859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ounded Rectangle 8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Manual_DTI_check.py</a:t>
            </a:r>
          </a:p>
        </p:txBody>
      </p:sp>
    </p:spTree>
    <p:extLst>
      <p:ext uri="{BB962C8B-B14F-4D97-AF65-F5344CB8AC3E}">
        <p14:creationId xmlns:p14="http://schemas.microsoft.com/office/powerpoint/2010/main" val="75881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451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This finding agreed with literature.</a:t>
            </a:r>
          </a:p>
          <a:p>
            <a:pPr marL="0" indent="0">
              <a:buNone/>
            </a:pPr>
            <a:r>
              <a:rPr lang="en-US" sz="1300" dirty="0" smtClean="0"/>
              <a:t>(Our results look smaller because they only plot significant voxels)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 now we know, that:</a:t>
            </a:r>
          </a:p>
          <a:p>
            <a:pPr marL="0" indent="0">
              <a:buNone/>
            </a:pPr>
            <a:r>
              <a:rPr lang="en-US" dirty="0" smtClean="0"/>
              <a:t>1. processing so far was at least not all bad</a:t>
            </a:r>
          </a:p>
          <a:p>
            <a:pPr marL="0" indent="0">
              <a:buNone/>
            </a:pPr>
            <a:r>
              <a:rPr lang="en-US" dirty="0" smtClean="0"/>
              <a:t>2. Some differences are measureable in the data, so predictions should also be possible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4" y="1519121"/>
            <a:ext cx="5771762" cy="49643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Down Arrow 5"/>
          <p:cNvSpPr/>
          <p:nvPr/>
        </p:nvSpPr>
        <p:spPr>
          <a:xfrm>
            <a:off x="9912927" y="852055"/>
            <a:ext cx="477982" cy="838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structuring</a:t>
            </a:r>
            <a:r>
              <a:rPr lang="nl-NL" dirty="0" smtClean="0"/>
              <a:t>			…/SLEEEP/data</a:t>
            </a:r>
          </a:p>
          <a:p>
            <a:r>
              <a:rPr lang="nl-NL" dirty="0" smtClean="0"/>
              <a:t>Code </a:t>
            </a:r>
            <a:r>
              <a:rPr lang="nl-NL" dirty="0" err="1" smtClean="0"/>
              <a:t>structuring</a:t>
            </a:r>
            <a:r>
              <a:rPr lang="nl-NL" dirty="0" smtClean="0"/>
              <a:t>			…/SLEEEP/scripts</a:t>
            </a:r>
          </a:p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structuring</a:t>
            </a:r>
            <a:r>
              <a:rPr lang="nl-NL" dirty="0" smtClean="0"/>
              <a:t>		…/SLEEEP/</a:t>
            </a:r>
            <a:r>
              <a:rPr lang="nl-NL" dirty="0" err="1" smtClean="0"/>
              <a:t>documents</a:t>
            </a:r>
            <a:r>
              <a:rPr lang="nl-NL" dirty="0" smtClean="0"/>
              <a:t>/</a:t>
            </a:r>
            <a:r>
              <a:rPr lang="nl-NL" dirty="0" err="1" smtClean="0"/>
              <a:t>graphics</a:t>
            </a:r>
            <a:endParaRPr lang="nl-NL" dirty="0" smtClean="0"/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smtClean="0"/>
              <a:t>				</a:t>
            </a:r>
            <a:r>
              <a:rPr lang="nl-NL" sz="1800" dirty="0" smtClean="0"/>
              <a:t>[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maybe</a:t>
            </a:r>
            <a:r>
              <a:rPr lang="nl-NL" sz="1800" dirty="0" smtClean="0"/>
              <a:t> </a:t>
            </a:r>
            <a:r>
              <a:rPr lang="nl-NL" sz="1800" dirty="0" err="1" smtClean="0"/>
              <a:t>some</a:t>
            </a:r>
            <a:r>
              <a:rPr lang="nl-NL" sz="1800" dirty="0" smtClean="0"/>
              <a:t> in …/SLEEEP/scripts as wel ]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endParaRPr lang="nl-NL" sz="1800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8475785" y="5492921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 rot="19834689">
            <a:off x="6567854" y="4792608"/>
            <a:ext cx="2211461" cy="1151792"/>
          </a:xfrm>
          <a:custGeom>
            <a:avLst/>
            <a:gdLst>
              <a:gd name="connsiteX0" fmla="*/ 0 w 2211461"/>
              <a:gd name="connsiteY0" fmla="*/ 0 h 1151792"/>
              <a:gd name="connsiteX1" fmla="*/ 2057400 w 2211461"/>
              <a:gd name="connsiteY1" fmla="*/ 281353 h 1151792"/>
              <a:gd name="connsiteX2" fmla="*/ 2031023 w 2211461"/>
              <a:gd name="connsiteY2" fmla="*/ 1151792 h 115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1461" h="1151792">
                <a:moveTo>
                  <a:pt x="0" y="0"/>
                </a:moveTo>
                <a:cubicBezTo>
                  <a:pt x="859448" y="44694"/>
                  <a:pt x="1718896" y="89388"/>
                  <a:pt x="2057400" y="281353"/>
                </a:cubicBezTo>
                <a:cubicBezTo>
                  <a:pt x="2395904" y="473318"/>
                  <a:pt x="2077915" y="1104900"/>
                  <a:pt x="2031023" y="115179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623482">
            <a:off x="5120584" y="5310572"/>
            <a:ext cx="223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Code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described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5. RENT Feature </a:t>
            </a:r>
            <a:r>
              <a:rPr lang="nl-NL" b="1" dirty="0" err="1" smtClean="0">
                <a:solidFill>
                  <a:schemeClr val="bg1"/>
                </a:solidFill>
              </a:rPr>
              <a:t>Extraction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4016808"/>
            <a:ext cx="9144000" cy="1240991"/>
          </a:xfrm>
        </p:spPr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We </a:t>
            </a:r>
            <a:r>
              <a:rPr lang="nl-NL" dirty="0" err="1" smtClean="0">
                <a:solidFill>
                  <a:schemeClr val="bg1"/>
                </a:solidFill>
              </a:rPr>
              <a:t>did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not</a:t>
            </a:r>
            <a:r>
              <a:rPr lang="nl-NL" dirty="0" smtClean="0">
                <a:solidFill>
                  <a:schemeClr val="bg1"/>
                </a:solidFill>
              </a:rPr>
              <a:t> end up </a:t>
            </a:r>
            <a:r>
              <a:rPr lang="nl-NL" dirty="0" err="1" smtClean="0">
                <a:solidFill>
                  <a:schemeClr val="bg1"/>
                </a:solidFill>
              </a:rPr>
              <a:t>using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this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4634346" y="1629209"/>
            <a:ext cx="2462645" cy="2680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61" y="1825625"/>
            <a:ext cx="3944339" cy="43778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85363" y="5782331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grid search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747103" y="2918558"/>
            <a:ext cx="321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Matthews </a:t>
            </a:r>
            <a:r>
              <a:rPr lang="en-US" sz="1600" dirty="0" err="1" smtClean="0"/>
              <a:t>CorrCof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470816" cy="4470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Frist started with </a:t>
            </a:r>
            <a:r>
              <a:rPr lang="en-US" u="sng" dirty="0" smtClean="0"/>
              <a:t>all</a:t>
            </a:r>
            <a:r>
              <a:rPr lang="en-US" dirty="0" smtClean="0"/>
              <a:t> 40.000 fields</a:t>
            </a:r>
          </a:p>
          <a:p>
            <a:r>
              <a:rPr lang="en-US" dirty="0" smtClean="0"/>
              <a:t>Second attempt: Only difference in mean shape features: 1442 fields*</a:t>
            </a:r>
          </a:p>
          <a:p>
            <a:endParaRPr lang="en-US" dirty="0"/>
          </a:p>
          <a:p>
            <a:r>
              <a:rPr lang="en-US" dirty="0" smtClean="0"/>
              <a:t>Cutoffs adjusted to retain 4 features:</a:t>
            </a:r>
            <a:br>
              <a:rPr lang="en-US" dirty="0" smtClean="0"/>
            </a:br>
            <a:r>
              <a:rPr lang="el-GR" dirty="0" smtClean="0"/>
              <a:t>Τ</a:t>
            </a:r>
            <a:r>
              <a:rPr lang="el-GR" baseline="-25000" dirty="0" smtClean="0"/>
              <a:t>1</a:t>
            </a:r>
            <a:r>
              <a:rPr lang="en-US" baseline="-25000" dirty="0" smtClean="0"/>
              <a:t>	</a:t>
            </a:r>
            <a:r>
              <a:rPr lang="en-US" dirty="0" smtClean="0"/>
              <a:t>0.9	</a:t>
            </a:r>
            <a:r>
              <a:rPr lang="en-US" dirty="0" smtClean="0">
                <a:sym typeface="Wingdings" panose="05000000000000000000" pitchFamily="2" charset="2"/>
              </a:rPr>
              <a:t> 0.5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l-GR" dirty="0" smtClean="0"/>
              <a:t>Τ</a:t>
            </a:r>
            <a:r>
              <a:rPr lang="en-US" baseline="-25000" dirty="0" smtClean="0"/>
              <a:t>2	</a:t>
            </a:r>
            <a:r>
              <a:rPr lang="en-US" dirty="0" smtClean="0"/>
              <a:t>0.9	</a:t>
            </a:r>
            <a:r>
              <a:rPr lang="en-US" dirty="0" smtClean="0">
                <a:sym typeface="Wingdings" panose="05000000000000000000" pitchFamily="2" charset="2"/>
              </a:rPr>
              <a:t> 0.5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l-GR" dirty="0" smtClean="0"/>
              <a:t>Τ</a:t>
            </a:r>
            <a:r>
              <a:rPr lang="en-US" baseline="-25000" dirty="0" smtClean="0"/>
              <a:t>3	</a:t>
            </a:r>
            <a:r>
              <a:rPr lang="en-US" dirty="0" smtClean="0"/>
              <a:t>0.975	</a:t>
            </a:r>
            <a:r>
              <a:rPr lang="en-US" dirty="0" smtClean="0">
                <a:sym typeface="Wingdings" panose="05000000000000000000" pitchFamily="2" charset="2"/>
              </a:rPr>
              <a:t> 0.8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i="1" dirty="0" smtClean="0"/>
              <a:t>*if every subject has two scans over two days this calculation is: </a:t>
            </a:r>
            <a:br>
              <a:rPr lang="en-US" sz="1800" i="1" dirty="0" smtClean="0"/>
            </a:br>
            <a:r>
              <a:rPr lang="en-US" sz="1800" i="1" dirty="0" smtClean="0"/>
              <a:t>(T1.1 + T1.2) – (T2.1 + T2.2)</a:t>
            </a:r>
            <a:endParaRPr lang="en-US" sz="1800" i="1" dirty="0"/>
          </a:p>
        </p:txBody>
      </p:sp>
      <p:sp>
        <p:nvSpPr>
          <p:cNvPr id="11" name="Rectangle 10"/>
          <p:cNvSpPr/>
          <p:nvPr/>
        </p:nvSpPr>
        <p:spPr>
          <a:xfrm>
            <a:off x="8467725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6356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582623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79883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887261" y="3835806"/>
            <a:ext cx="6037119" cy="1589809"/>
          </a:xfrm>
          <a:prstGeom prst="roundRect">
            <a:avLst>
              <a:gd name="adj" fmla="val 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Left-Lateral-Vent_ </a:t>
            </a:r>
            <a:r>
              <a:rPr lang="en-US" b="1" dirty="0" err="1" smtClean="0"/>
              <a:t>original_shape_MeshVolume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Left-Lateral-</a:t>
            </a:r>
            <a:r>
              <a:rPr lang="en-US" dirty="0" err="1" smtClean="0"/>
              <a:t>Ven_original_shape_VoxelVolume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Right-Putamenricle_shape_Maximum2DDiameterColum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lh-middletemporal_shape_Maximum2DDiameterRow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12" y="2342842"/>
            <a:ext cx="3506613" cy="1720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5" name="Group 24"/>
          <p:cNvGrpSpPr/>
          <p:nvPr/>
        </p:nvGrpSpPr>
        <p:grpSpPr>
          <a:xfrm>
            <a:off x="7285520" y="1885128"/>
            <a:ext cx="3601671" cy="2178430"/>
            <a:chOff x="8979579" y="4441159"/>
            <a:chExt cx="3289808" cy="19898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2931"/>
            <a:stretch/>
          </p:blipFill>
          <p:spPr>
            <a:xfrm>
              <a:off x="8979579" y="4964379"/>
              <a:ext cx="3289808" cy="14665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9682162" y="4441159"/>
              <a:ext cx="9363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9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885363" y="5782331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b="1" dirty="0" smtClean="0"/>
              <a:t>Train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747103" y="2918558"/>
            <a:ext cx="321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Matthews </a:t>
            </a:r>
            <a:r>
              <a:rPr lang="en-US" sz="1600" dirty="0" err="1" smtClean="0"/>
              <a:t>CorrCof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6470816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467725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6356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582623" y="5748338"/>
            <a:ext cx="661988" cy="23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79883" y="56803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275607" y="3245646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f1 1:  </a:t>
            </a:r>
            <a:r>
              <a:rPr lang="en-US" dirty="0" smtClean="0"/>
              <a:t>0.94</a:t>
            </a:r>
            <a:endParaRPr lang="en-US" dirty="0"/>
          </a:p>
          <a:p>
            <a:r>
              <a:rPr lang="en-US" dirty="0"/>
              <a:t>f1 0:  </a:t>
            </a:r>
            <a:r>
              <a:rPr lang="en-US" dirty="0" smtClean="0"/>
              <a:t>0.95</a:t>
            </a:r>
            <a:endParaRPr lang="en-US" dirty="0"/>
          </a:p>
          <a:p>
            <a:r>
              <a:rPr lang="en-US" dirty="0"/>
              <a:t>Accuracy:  </a:t>
            </a:r>
            <a:r>
              <a:rPr lang="en-US" dirty="0" smtClean="0"/>
              <a:t>0.94</a:t>
            </a:r>
            <a:endParaRPr lang="en-US" dirty="0"/>
          </a:p>
          <a:p>
            <a:r>
              <a:rPr lang="en-US" dirty="0"/>
              <a:t>Matthews correlation coefficient:  </a:t>
            </a:r>
            <a:r>
              <a:rPr lang="en-US" dirty="0" smtClean="0"/>
              <a:t>0.88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2" y="4017136"/>
            <a:ext cx="5874328" cy="2840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15114" r="50239" b="25591"/>
          <a:stretch/>
        </p:blipFill>
        <p:spPr>
          <a:xfrm rot="1002612">
            <a:off x="5229012" y="2504612"/>
            <a:ext cx="1423121" cy="1409701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5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RENT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b="1" dirty="0" smtClean="0"/>
              <a:t>Test </a:t>
            </a:r>
            <a:r>
              <a:rPr lang="en-US" dirty="0" smtClean="0"/>
              <a:t>performance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2" y="3976125"/>
            <a:ext cx="5874328" cy="288187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75607" y="3245646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f1 </a:t>
            </a:r>
            <a:r>
              <a:rPr lang="en-US" dirty="0"/>
              <a:t>1:  0.45</a:t>
            </a:r>
          </a:p>
          <a:p>
            <a:r>
              <a:rPr lang="en-US" dirty="0"/>
              <a:t>f1 0:  0.45</a:t>
            </a:r>
          </a:p>
          <a:p>
            <a:r>
              <a:rPr lang="en-US" dirty="0"/>
              <a:t>Accuracy:  0.45</a:t>
            </a:r>
          </a:p>
          <a:p>
            <a:r>
              <a:rPr lang="en-US" dirty="0"/>
              <a:t>Matthews correlation coefficient:  -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Left-Lateral-</a:t>
            </a:r>
            <a:r>
              <a:rPr lang="en-US" sz="1600" dirty="0" err="1" smtClean="0"/>
              <a:t>Vent_original_shape_MeshVolume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Left-Lateral-</a:t>
            </a:r>
            <a:r>
              <a:rPr lang="en-US" sz="1600" dirty="0" err="1"/>
              <a:t>Ven_original_shape_VoxelVolume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Right-Putamenricle_shape_Maximum2DDiameterColum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lh-middletemporal_shape_Maximum2DDiameterRow</a:t>
            </a:r>
          </a:p>
          <a:p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15114" r="2738" b="25591"/>
          <a:stretch/>
        </p:blipFill>
        <p:spPr>
          <a:xfrm>
            <a:off x="5647529" y="2738803"/>
            <a:ext cx="1340286" cy="1327647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2275606" y="4979627"/>
            <a:ext cx="4042065" cy="153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f1 1:  </a:t>
            </a:r>
            <a:r>
              <a:rPr lang="en-US" dirty="0" smtClean="0"/>
              <a:t>0.29</a:t>
            </a:r>
            <a:endParaRPr lang="en-US" dirty="0"/>
          </a:p>
          <a:p>
            <a:r>
              <a:rPr lang="en-US" dirty="0"/>
              <a:t>f1 0:  </a:t>
            </a:r>
            <a:r>
              <a:rPr lang="en-US" dirty="0" smtClean="0"/>
              <a:t>0.55</a:t>
            </a:r>
            <a:endParaRPr lang="en-US" dirty="0"/>
          </a:p>
          <a:p>
            <a:r>
              <a:rPr lang="en-US" dirty="0"/>
              <a:t>Accuracy:  </a:t>
            </a:r>
            <a:r>
              <a:rPr lang="en-US" dirty="0" smtClean="0"/>
              <a:t>0.44</a:t>
            </a:r>
            <a:endParaRPr lang="en-US" dirty="0"/>
          </a:p>
          <a:p>
            <a:r>
              <a:rPr lang="en-US" dirty="0"/>
              <a:t>Matthews correlation coefficient:  -</a:t>
            </a:r>
            <a:r>
              <a:rPr lang="en-US" dirty="0" smtClean="0"/>
              <a:t>0.16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5. Feature </a:t>
            </a:r>
            <a:r>
              <a:rPr lang="nl-NL" b="1" dirty="0" err="1" smtClean="0">
                <a:solidFill>
                  <a:schemeClr val="bg1"/>
                </a:solidFill>
              </a:rPr>
              <a:t>Extraction</a:t>
            </a:r>
            <a:r>
              <a:rPr lang="nl-NL" b="1" dirty="0" smtClean="0">
                <a:solidFill>
                  <a:schemeClr val="bg1"/>
                </a:solidFill>
              </a:rPr>
              <a:t> &amp; </a:t>
            </a:r>
            <a:r>
              <a:rPr lang="nl-NL" b="1" dirty="0" err="1" smtClean="0">
                <a:solidFill>
                  <a:schemeClr val="bg1"/>
                </a:solidFill>
              </a:rPr>
              <a:t>Prediction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and engineering in s6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radiomics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r>
              <a:rPr lang="en-US" dirty="0"/>
              <a:t>are generated by: </a:t>
            </a:r>
            <a:br>
              <a:rPr lang="en-US" dirty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3generate_raw_dataframes.py</a:t>
            </a:r>
            <a:r>
              <a:rPr lang="en-US" dirty="0" smtClean="0"/>
              <a:t> and are just called</a:t>
            </a:r>
            <a:br>
              <a:rPr lang="en-US" dirty="0" smtClean="0"/>
            </a:b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radiomic_dataframe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_[MODALITY]_[METHOD].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After selection (‘</a:t>
            </a:r>
            <a:r>
              <a:rPr lang="en-US" dirty="0" err="1" smtClean="0"/>
              <a:t>smol</a:t>
            </a:r>
            <a:r>
              <a:rPr lang="en-US" dirty="0" smtClean="0"/>
              <a:t>=small’) and engineering (‘advanced’) these </a:t>
            </a:r>
            <a:r>
              <a:rPr lang="en-US" dirty="0" err="1" smtClean="0"/>
              <a:t>dataframes</a:t>
            </a:r>
            <a:r>
              <a:rPr lang="en-US" dirty="0" smtClean="0"/>
              <a:t> are called:</a:t>
            </a:r>
            <a:br>
              <a:rPr lang="en-US" dirty="0" smtClean="0"/>
            </a:b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advanced_radiomic_dataframe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_[MODALITY]_[METHOD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]-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smol.pkl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50" y="4819413"/>
            <a:ext cx="8545118" cy="16956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0245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does: data loading, batching, training, evaluation, patience and reinstating the best </a:t>
            </a:r>
            <a:r>
              <a:rPr lang="en-US" dirty="0" err="1" smtClean="0"/>
              <a:t>eval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45" y="3867150"/>
            <a:ext cx="6729956" cy="230981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predict_nn.py</a:t>
            </a:r>
          </a:p>
        </p:txBody>
      </p:sp>
    </p:spTree>
    <p:extLst>
      <p:ext uri="{BB962C8B-B14F-4D97-AF65-F5344CB8AC3E}">
        <p14:creationId xmlns:p14="http://schemas.microsoft.com/office/powerpoint/2010/main" val="3375749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4B0430-AC58-45BE-A1F5-A49EF8592DF4}"/>
              </a:ext>
            </a:extLst>
          </p:cNvPr>
          <p:cNvGrpSpPr/>
          <p:nvPr/>
        </p:nvGrpSpPr>
        <p:grpSpPr>
          <a:xfrm>
            <a:off x="261257" y="2612571"/>
            <a:ext cx="7077694" cy="3508997"/>
            <a:chOff x="261257" y="2612571"/>
            <a:chExt cx="7077694" cy="3508997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0B1CE5C-AD61-433C-A6E5-C0CB0CA413D7}"/>
                </a:ext>
              </a:extLst>
            </p:cNvPr>
            <p:cNvSpPr txBox="1">
              <a:spLocks/>
            </p:cNvSpPr>
            <p:nvPr/>
          </p:nvSpPr>
          <p:spPr>
            <a:xfrm>
              <a:off x="429206" y="2966072"/>
              <a:ext cx="6486332" cy="31554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2" indent="0">
                <a:lnSpc>
                  <a:spcPct val="107000"/>
                </a:lnSpc>
                <a:buNone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Feature Selection &amp; Engineering: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Remove some anatomical areas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Retain only 2/7 radiomics feature classes:</a:t>
              </a:r>
            </a:p>
            <a:p>
              <a:pPr lvl="3">
                <a:lnSpc>
                  <a:spcPct val="107000"/>
                </a:lnSpc>
                <a:buFontTx/>
                <a:buChar char="-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Shape to represent T1</a:t>
              </a:r>
            </a:p>
            <a:p>
              <a:pPr lvl="3">
                <a:lnSpc>
                  <a:spcPct val="107000"/>
                </a:lnSpc>
                <a:buFontTx/>
                <a:buChar char="-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First order to represent DTI</a:t>
              </a:r>
            </a:p>
            <a:p>
              <a:pPr lvl="2">
                <a:lnSpc>
                  <a:spcPct val="107000"/>
                </a:lnSpc>
                <a:buFontTx/>
                <a:buChar char="-"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Reduce 4 time points to 1 coefficient</a:t>
              </a:r>
            </a:p>
            <a:p>
              <a:pPr marL="914400" lvl="2" indent="0">
                <a:lnSpc>
                  <a:spcPct val="107000"/>
                </a:lnSpc>
                <a:buNone/>
              </a:pPr>
              <a:endPara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914400" lvl="2" indent="0">
                <a:lnSpc>
                  <a:spcPct val="107000"/>
                </a:lnSpc>
                <a:buNone/>
              </a:pPr>
              <a:r>
                <a: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640 features remain</a:t>
              </a:r>
            </a:p>
            <a:p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E9D229-D02B-4CA6-BFED-3327A1C8A4A4}"/>
                </a:ext>
              </a:extLst>
            </p:cNvPr>
            <p:cNvSpPr/>
            <p:nvPr/>
          </p:nvSpPr>
          <p:spPr>
            <a:xfrm>
              <a:off x="261257" y="2612571"/>
              <a:ext cx="7077694" cy="2968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dropout regularization layer</a:t>
              </a:r>
              <a:endParaRPr lang="en-US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00188C-8DE4-4C10-8979-0283CA97C355}"/>
              </a:ext>
            </a:extLst>
          </p:cNvPr>
          <p:cNvCxnSpPr>
            <a:cxnSpLocks/>
          </p:cNvCxnSpPr>
          <p:nvPr/>
        </p:nvCxnSpPr>
        <p:spPr>
          <a:xfrm>
            <a:off x="5599109" y="2270228"/>
            <a:ext cx="0" cy="2360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24B1A2-10D9-429F-B844-B4DE1239D9D9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5599107" y="2612571"/>
            <a:ext cx="2" cy="20720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ShallowNN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0F40E-BBF9-4912-A8CC-467354992B15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14867C-5E1A-43D7-A24E-1BC89E430A4E}"/>
              </a:ext>
            </a:extLst>
          </p:cNvPr>
          <p:cNvSpPr/>
          <p:nvPr/>
        </p:nvSpPr>
        <p:spPr>
          <a:xfrm>
            <a:off x="4282679" y="2197658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6472C-8A98-4F48-A9F0-6A91080FF66B}"/>
              </a:ext>
            </a:extLst>
          </p:cNvPr>
          <p:cNvSpPr/>
          <p:nvPr/>
        </p:nvSpPr>
        <p:spPr>
          <a:xfrm>
            <a:off x="4282678" y="2758615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9884F7-D8FA-4C35-807C-756ADC91E078}"/>
              </a:ext>
            </a:extLst>
          </p:cNvPr>
          <p:cNvSpPr/>
          <p:nvPr/>
        </p:nvSpPr>
        <p:spPr>
          <a:xfrm>
            <a:off x="4282678" y="3315915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Block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E64CA-206E-444D-8539-BD920AF41610}"/>
              </a:ext>
            </a:extLst>
          </p:cNvPr>
          <p:cNvSpPr/>
          <p:nvPr/>
        </p:nvSpPr>
        <p:spPr>
          <a:xfrm>
            <a:off x="4282678" y="3836454"/>
            <a:ext cx="2632859" cy="414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BCE + Sigmoid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91A3D-387C-44FA-915C-297E16193103}"/>
              </a:ext>
            </a:extLst>
          </p:cNvPr>
          <p:cNvSpPr/>
          <p:nvPr/>
        </p:nvSpPr>
        <p:spPr>
          <a:xfrm>
            <a:off x="4282677" y="4684574"/>
            <a:ext cx="2632859" cy="698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Binary Classification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is_deprived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B4E8E02-D0D7-468B-9A8E-D80F776FE32F}"/>
              </a:ext>
            </a:extLst>
          </p:cNvPr>
          <p:cNvSpPr/>
          <p:nvPr/>
        </p:nvSpPr>
        <p:spPr>
          <a:xfrm flipH="1">
            <a:off x="6915536" y="1699645"/>
            <a:ext cx="572382" cy="2740220"/>
          </a:xfrm>
          <a:prstGeom prst="rightBrace">
            <a:avLst>
              <a:gd name="adj1" fmla="val 8333"/>
              <a:gd name="adj2" fmla="val 2833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7974F06-272D-4357-8FE3-9CD29FF86838}"/>
              </a:ext>
            </a:extLst>
          </p:cNvPr>
          <p:cNvSpPr/>
          <p:nvPr/>
        </p:nvSpPr>
        <p:spPr>
          <a:xfrm>
            <a:off x="2569023" y="1532405"/>
            <a:ext cx="3033769" cy="4055597"/>
          </a:xfrm>
          <a:custGeom>
            <a:avLst/>
            <a:gdLst>
              <a:gd name="connsiteX0" fmla="*/ 0 w 3095362"/>
              <a:gd name="connsiteY0" fmla="*/ 4352957 h 4352957"/>
              <a:gd name="connsiteX1" fmla="*/ 1625600 w 3095362"/>
              <a:gd name="connsiteY1" fmla="*/ 245414 h 4352957"/>
              <a:gd name="connsiteX2" fmla="*/ 2989943 w 3095362"/>
              <a:gd name="connsiteY2" fmla="*/ 521185 h 4352957"/>
              <a:gd name="connsiteX3" fmla="*/ 3033486 w 3095362"/>
              <a:gd name="connsiteY3" fmla="*/ 956614 h 4352957"/>
              <a:gd name="connsiteX0" fmla="*/ 0 w 3033486"/>
              <a:gd name="connsiteY0" fmla="*/ 4265184 h 4265184"/>
              <a:gd name="connsiteX1" fmla="*/ 1625600 w 3033486"/>
              <a:gd name="connsiteY1" fmla="*/ 157641 h 4265184"/>
              <a:gd name="connsiteX2" fmla="*/ 3033486 w 3033486"/>
              <a:gd name="connsiteY2" fmla="*/ 868841 h 4265184"/>
              <a:gd name="connsiteX0" fmla="*/ 0 w 3033486"/>
              <a:gd name="connsiteY0" fmla="*/ 4107812 h 4107812"/>
              <a:gd name="connsiteX1" fmla="*/ 1625600 w 3033486"/>
              <a:gd name="connsiteY1" fmla="*/ 269 h 4107812"/>
              <a:gd name="connsiteX2" fmla="*/ 3033486 w 3033486"/>
              <a:gd name="connsiteY2" fmla="*/ 711469 h 4107812"/>
              <a:gd name="connsiteX0" fmla="*/ 0 w 3073475"/>
              <a:gd name="connsiteY0" fmla="*/ 4107923 h 4107923"/>
              <a:gd name="connsiteX1" fmla="*/ 1625600 w 3073475"/>
              <a:gd name="connsiteY1" fmla="*/ 380 h 4107923"/>
              <a:gd name="connsiteX2" fmla="*/ 3033486 w 3073475"/>
              <a:gd name="connsiteY2" fmla="*/ 711580 h 4107923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4107544 h 4107544"/>
              <a:gd name="connsiteX1" fmla="*/ 1625600 w 3033486"/>
              <a:gd name="connsiteY1" fmla="*/ 1 h 4107544"/>
              <a:gd name="connsiteX2" fmla="*/ 3033486 w 3033486"/>
              <a:gd name="connsiteY2" fmla="*/ 711201 h 4107544"/>
              <a:gd name="connsiteX0" fmla="*/ 0 w 3033486"/>
              <a:gd name="connsiteY0" fmla="*/ 3396343 h 3396343"/>
              <a:gd name="connsiteX1" fmla="*/ 3033486 w 3033486"/>
              <a:gd name="connsiteY1" fmla="*/ 0 h 3396343"/>
              <a:gd name="connsiteX0" fmla="*/ 8 w 3033494"/>
              <a:gd name="connsiteY0" fmla="*/ 3729371 h 3729371"/>
              <a:gd name="connsiteX1" fmla="*/ 3033494 w 3033494"/>
              <a:gd name="connsiteY1" fmla="*/ 333028 h 3729371"/>
              <a:gd name="connsiteX0" fmla="*/ 6 w 3033769"/>
              <a:gd name="connsiteY0" fmla="*/ 4410205 h 4410205"/>
              <a:gd name="connsiteX1" fmla="*/ 3033492 w 3033769"/>
              <a:gd name="connsiteY1" fmla="*/ 1013862 h 4410205"/>
              <a:gd name="connsiteX0" fmla="*/ 6 w 3033769"/>
              <a:gd name="connsiteY0" fmla="*/ 4306611 h 4306611"/>
              <a:gd name="connsiteX1" fmla="*/ 3033492 w 3033769"/>
              <a:gd name="connsiteY1" fmla="*/ 910268 h 4306611"/>
              <a:gd name="connsiteX0" fmla="*/ 6 w 3033769"/>
              <a:gd name="connsiteY0" fmla="*/ 4055597 h 4055597"/>
              <a:gd name="connsiteX1" fmla="*/ 3033492 w 3033769"/>
              <a:gd name="connsiteY1" fmla="*/ 659254 h 405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33769" h="4055597">
                <a:moveTo>
                  <a:pt x="6" y="4055597"/>
                </a:moveTo>
                <a:cubicBezTo>
                  <a:pt x="-4832" y="-1721089"/>
                  <a:pt x="3067358" y="238340"/>
                  <a:pt x="3033492" y="659254"/>
                </a:cubicBezTo>
              </a:path>
            </a:pathLst>
          </a:custGeom>
          <a:noFill/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E93CF5-E8F6-48DB-8E5C-36669BB5FC2E}"/>
              </a:ext>
            </a:extLst>
          </p:cNvPr>
          <p:cNvGrpSpPr/>
          <p:nvPr/>
        </p:nvGrpSpPr>
        <p:grpSpPr>
          <a:xfrm>
            <a:off x="7474954" y="1380878"/>
            <a:ext cx="3578679" cy="3155497"/>
            <a:chOff x="1698171" y="1380878"/>
            <a:chExt cx="3578679" cy="31554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4AE621-6D93-4CF1-BDC7-0C11229897BF}"/>
                </a:ext>
              </a:extLst>
            </p:cNvPr>
            <p:cNvSpPr/>
            <p:nvPr/>
          </p:nvSpPr>
          <p:spPr>
            <a:xfrm>
              <a:off x="1698171" y="1380878"/>
              <a:ext cx="3578679" cy="3155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b="1" dirty="0"/>
                <a:t>Block</a:t>
              </a:r>
              <a:endParaRPr lang="en-US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A8D1EA-0C16-4589-8369-C70A385B133F}"/>
                </a:ext>
              </a:extLst>
            </p:cNvPr>
            <p:cNvSpPr/>
            <p:nvPr/>
          </p:nvSpPr>
          <p:spPr>
            <a:xfrm>
              <a:off x="2018805" y="1793174"/>
              <a:ext cx="3123212" cy="558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batch normalization layer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6E1D73-E8CC-45D5-8B09-019C8FA7ADCE}"/>
                </a:ext>
              </a:extLst>
            </p:cNvPr>
            <p:cNvSpPr/>
            <p:nvPr/>
          </p:nvSpPr>
          <p:spPr>
            <a:xfrm>
              <a:off x="2018804" y="2453799"/>
              <a:ext cx="3123212" cy="512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ReLU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activation layer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524BDA-CF3A-4C74-AA22-DA5972B594B9}"/>
                </a:ext>
              </a:extLst>
            </p:cNvPr>
            <p:cNvSpPr/>
            <p:nvPr/>
          </p:nvSpPr>
          <p:spPr>
            <a:xfrm>
              <a:off x="2018804" y="3069755"/>
              <a:ext cx="3123212" cy="593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linear layer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E4388E-4475-46A7-968E-38545AB12170}"/>
                </a:ext>
              </a:extLst>
            </p:cNvPr>
            <p:cNvSpPr/>
            <p:nvPr/>
          </p:nvSpPr>
          <p:spPr>
            <a:xfrm>
              <a:off x="2018804" y="3775407"/>
              <a:ext cx="3123212" cy="5937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dropout regularization layer</a:t>
              </a:r>
              <a:endParaRPr lang="en-US" dirty="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754355" y="365125"/>
            <a:ext cx="3291265" cy="7658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predict_nn.py</a:t>
            </a:r>
          </a:p>
        </p:txBody>
      </p:sp>
    </p:spTree>
    <p:extLst>
      <p:ext uri="{BB962C8B-B14F-4D97-AF65-F5344CB8AC3E}">
        <p14:creationId xmlns:p14="http://schemas.microsoft.com/office/powerpoint/2010/main" val="3475790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6. </a:t>
            </a:r>
            <a:r>
              <a:rPr lang="nl-NL" b="1" dirty="0" err="1" smtClean="0">
                <a:solidFill>
                  <a:schemeClr val="bg1"/>
                </a:solidFill>
              </a:rPr>
              <a:t>Prediction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training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Trainer object can be found in the `vault`.</a:t>
            </a:r>
            <a:br>
              <a:rPr lang="en-US" dirty="0"/>
            </a:br>
            <a:r>
              <a:rPr lang="en-US" dirty="0"/>
              <a:t>Why a vault, and why is the script there?</a:t>
            </a:r>
            <a:br>
              <a:rPr lang="en-US" dirty="0"/>
            </a:br>
            <a:r>
              <a:rPr lang="en-US" dirty="0"/>
              <a:t>Well, </a:t>
            </a:r>
            <a:r>
              <a:rPr lang="en-US" dirty="0" err="1"/>
              <a:t>deserializing</a:t>
            </a:r>
            <a:r>
              <a:rPr lang="en-US" dirty="0"/>
              <a:t> a pickle you need the fitting class definition provided by the frozen (potentially outdated) code in the vault. </a:t>
            </a:r>
          </a:p>
          <a:p>
            <a:r>
              <a:rPr lang="en-US" dirty="0"/>
              <a:t>More </a:t>
            </a:r>
            <a:r>
              <a:rPr lang="en-US" dirty="0" err="1"/>
              <a:t>easilty</a:t>
            </a:r>
            <a:r>
              <a:rPr lang="en-US" dirty="0"/>
              <a:t>, I also stored the results as </a:t>
            </a:r>
            <a:r>
              <a:rPr lang="en-US" dirty="0" err="1"/>
              <a:t>builtin</a:t>
            </a:r>
            <a:r>
              <a:rPr lang="en-US" dirty="0"/>
              <a:t> (list):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385816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1 .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4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results of each cross validation performance  (loss and accuracy) can be found here: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 made the table just in Word.</a:t>
            </a:r>
            <a:br>
              <a:rPr lang="en-US" dirty="0" smtClean="0"/>
            </a:br>
            <a:r>
              <a:rPr lang="en-US" dirty="0" smtClean="0"/>
              <a:t>It has not other source file than the manuscript document.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44" y="2474768"/>
            <a:ext cx="6729956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907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 smtClean="0">
                <a:solidFill>
                  <a:schemeClr val="bg1"/>
                </a:solidFill>
              </a:rPr>
              <a:t>7. </a:t>
            </a:r>
            <a:r>
              <a:rPr lang="nl-NL" b="1" dirty="0" smtClean="0">
                <a:solidFill>
                  <a:schemeClr val="bg1"/>
                </a:solidFill>
              </a:rPr>
              <a:t>Post hoc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training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In </a:t>
            </a:r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we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literature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manual feature </a:t>
            </a:r>
            <a:r>
              <a:rPr lang="nl-NL" dirty="0" err="1" smtClean="0"/>
              <a:t>selection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r>
              <a:rPr lang="nl-NL" dirty="0" smtClean="0"/>
              <a:t>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reviewing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was </a:t>
            </a:r>
            <a:r>
              <a:rPr lang="nl-NL" dirty="0" err="1" smtClean="0"/>
              <a:t>suggested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we </a:t>
            </a:r>
            <a:r>
              <a:rPr lang="nl-NL" dirty="0" err="1" smtClean="0"/>
              <a:t>also</a:t>
            </a:r>
            <a:r>
              <a:rPr lang="nl-NL" dirty="0" smtClean="0"/>
              <a:t> take a look at automatic feature </a:t>
            </a:r>
            <a:r>
              <a:rPr lang="nl-NL" dirty="0" err="1" smtClean="0"/>
              <a:t>selection</a:t>
            </a:r>
            <a:r>
              <a:rPr lang="nl-NL" dirty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385816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46 </a:t>
            </a:r>
            <a:r>
              <a:rPr lang="nl-NL" dirty="0" err="1"/>
              <a:t>healthy</a:t>
            </a:r>
            <a:r>
              <a:rPr lang="nl-NL" dirty="0"/>
              <a:t> subjects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we have ☝️</a:t>
            </a:r>
          </a:p>
          <a:p>
            <a:pPr lvl="1"/>
            <a:r>
              <a:rPr lang="nl-NL" dirty="0"/>
              <a:t>23 </a:t>
            </a:r>
            <a:r>
              <a:rPr lang="nl-NL" dirty="0" err="1"/>
              <a:t>were</a:t>
            </a:r>
            <a:r>
              <a:rPr lang="nl-NL" dirty="0"/>
              <a:t> sleep </a:t>
            </a:r>
            <a:r>
              <a:rPr lang="nl-NL" dirty="0" err="1"/>
              <a:t>deprived</a:t>
            </a:r>
            <a:r>
              <a:rPr lang="nl-NL" dirty="0"/>
              <a:t> </a:t>
            </a:r>
            <a:r>
              <a:rPr lang="nl-NL" dirty="0" err="1"/>
              <a:t>overnight</a:t>
            </a:r>
            <a:endParaRPr lang="nl-NL" dirty="0"/>
          </a:p>
          <a:p>
            <a:pPr lvl="1"/>
            <a:r>
              <a:rPr lang="nl-NL" dirty="0"/>
              <a:t>23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controls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B258D-E19F-49B9-B032-694AFFB7F269}"/>
              </a:ext>
            </a:extLst>
          </p:cNvPr>
          <p:cNvSpPr txBox="1"/>
          <p:nvPr/>
        </p:nvSpPr>
        <p:spPr>
          <a:xfrm>
            <a:off x="-1424" y="6560504"/>
            <a:ext cx="12193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1) https://github.com/NMBU-Data-Science/RENT/blob/master/src/RENT/Classification_example.ipynb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1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9027323" y="0"/>
            <a:ext cx="3263406" cy="6664490"/>
            <a:chOff x="9027323" y="0"/>
            <a:chExt cx="3263406" cy="66644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CCF4A-9CD9-4F8B-A8F2-009809E526AF}"/>
                </a:ext>
              </a:extLst>
            </p:cNvPr>
            <p:cNvSpPr txBox="1"/>
            <p:nvPr/>
          </p:nvSpPr>
          <p:spPr>
            <a:xfrm>
              <a:off x="9027323" y="2929175"/>
              <a:ext cx="28359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/>
              </a:r>
              <a:br>
                <a:rPr lang="en-GB" sz="2400" dirty="0"/>
              </a:br>
              <a:r>
                <a:rPr lang="en-GB" sz="2400" dirty="0"/>
                <a:t>T1</a:t>
              </a:r>
              <a:endParaRPr lang="en-US" sz="2400" dirty="0"/>
            </a:p>
          </p:txBody>
        </p:sp>
        <p:pic>
          <p:nvPicPr>
            <p:cNvPr id="7" name="Picture 2" descr="Axial T1W MRI of the brain. Though the entire image occupies hard disk... |  Download Scientific Diagram">
              <a:extLst>
                <a:ext uri="{FF2B5EF4-FFF2-40B4-BE49-F238E27FC236}">
                  <a16:creationId xmlns:a16="http://schemas.microsoft.com/office/drawing/2014/main" id="{6E5D891E-E67B-4911-B6C1-3E5B00175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323" y="3840350"/>
              <a:ext cx="2835907" cy="28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491C2C-2C44-4A28-A2E2-B03C976DCA9B}"/>
                </a:ext>
              </a:extLst>
            </p:cNvPr>
            <p:cNvGrpSpPr/>
            <p:nvPr/>
          </p:nvGrpSpPr>
          <p:grpSpPr>
            <a:xfrm>
              <a:off x="9027324" y="0"/>
              <a:ext cx="3263405" cy="3024466"/>
              <a:chOff x="8674899" y="241122"/>
              <a:chExt cx="3263405" cy="30244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6A705AA-D18F-4C19-91E9-D31105CF0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4899" y="672066"/>
                <a:ext cx="2835907" cy="259352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B8C92D-347B-40E3-8509-8B3B3BDA407C}"/>
                  </a:ext>
                </a:extLst>
              </p:cNvPr>
              <p:cNvSpPr txBox="1"/>
              <p:nvPr/>
            </p:nvSpPr>
            <p:spPr>
              <a:xfrm>
                <a:off x="8750094" y="241122"/>
                <a:ext cx="31882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	DTI</a:t>
                </a:r>
                <a:endParaRPr lang="en-US" sz="24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04950" y="4142761"/>
            <a:ext cx="5762625" cy="2115332"/>
            <a:chOff x="1504950" y="4142761"/>
            <a:chExt cx="5762625" cy="2115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504950" y="5771537"/>
              <a:ext cx="57626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604963" y="4907672"/>
              <a:ext cx="452438" cy="816240"/>
              <a:chOff x="1604963" y="4041510"/>
              <a:chExt cx="452438" cy="81624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T1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343280" y="4926722"/>
              <a:ext cx="452438" cy="816240"/>
              <a:chOff x="1604963" y="4041510"/>
              <a:chExt cx="452438" cy="81624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T2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089924" y="4949062"/>
              <a:ext cx="452438" cy="816240"/>
              <a:chOff x="1604963" y="4041510"/>
              <a:chExt cx="452438" cy="81624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T3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738347" y="4949062"/>
              <a:ext cx="452438" cy="816240"/>
              <a:chOff x="1604963" y="4041510"/>
              <a:chExt cx="452438" cy="816240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1809750" y="4371975"/>
                <a:ext cx="0" cy="48577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604963" y="4041510"/>
                <a:ext cx="45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0000"/>
                    </a:solidFill>
                  </a:rPr>
                  <a:t>T4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" name="Sun 30"/>
            <p:cNvSpPr/>
            <p:nvPr/>
          </p:nvSpPr>
          <p:spPr>
            <a:xfrm>
              <a:off x="2305050" y="4142762"/>
              <a:ext cx="714375" cy="714375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un 31"/>
            <p:cNvSpPr/>
            <p:nvPr/>
          </p:nvSpPr>
          <p:spPr>
            <a:xfrm>
              <a:off x="5790011" y="4142761"/>
              <a:ext cx="714375" cy="714375"/>
            </a:xfrm>
            <a:prstGeom prst="su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oon 32"/>
            <p:cNvSpPr/>
            <p:nvPr/>
          </p:nvSpPr>
          <p:spPr>
            <a:xfrm>
              <a:off x="4137719" y="4142761"/>
              <a:ext cx="489349" cy="652239"/>
            </a:xfrm>
            <a:prstGeom prst="moo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5050" y="5888761"/>
              <a:ext cx="476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Day 1			              Day 2</a:t>
              </a:r>
              <a:endParaRPr lang="en-US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47319AF-F930-4785-AB93-6D82240395E9}"/>
              </a:ext>
            </a:extLst>
          </p:cNvPr>
          <p:cNvSpPr/>
          <p:nvPr/>
        </p:nvSpPr>
        <p:spPr>
          <a:xfrm>
            <a:off x="436982" y="1399592"/>
            <a:ext cx="3358736" cy="14555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2 modalities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4 time points</a:t>
            </a:r>
          </a:p>
        </p:txBody>
      </p:sp>
    </p:spTree>
    <p:extLst>
      <p:ext uri="{BB962C8B-B14F-4D97-AF65-F5344CB8AC3E}">
        <p14:creationId xmlns:p14="http://schemas.microsoft.com/office/powerpoint/2010/main" val="12137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Source data file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├── </a:t>
            </a:r>
            <a:r>
              <a:rPr lang="en-US" sz="1800" dirty="0" err="1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nii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├──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001_20181..nii.gz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├──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001_20182..nii.gz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│   └──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002_20181..nii.gz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└── </a:t>
            </a:r>
            <a:r>
              <a:rPr lang="en-US" sz="1800" dirty="0" err="1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rawmask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├──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001_20181..nii.gz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├──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001_20182..nii.gz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    └── </a:t>
            </a:r>
            <a:r>
              <a:rPr lang="en-US" sz="1800" dirty="0" smtClean="0">
                <a:latin typeface="Courier New" panose="02070309020205020404" pitchFamily="49" charset="0"/>
                <a:ea typeface="MS UI Gothic" panose="020B0600070205080204" pitchFamily="34" charset="-128"/>
                <a:cs typeface="Courier New" panose="02070309020205020404" pitchFamily="49" charset="0"/>
              </a:rPr>
              <a:t>002_20181..nii.gz</a:t>
            </a:r>
            <a:endParaRPr lang="en-US" sz="1800" dirty="0" smtClean="0">
              <a:latin typeface="Courier New" panose="02070309020205020404" pitchFamily="49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1825624"/>
            <a:ext cx="4383639" cy="43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Source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4"/>
            <a:ext cx="3555802" cy="75931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2719875"/>
            <a:ext cx="10398369" cy="3457088"/>
          </a:xfrm>
        </p:spPr>
        <p:txBody>
          <a:bodyPr>
            <a:normAutofit/>
          </a:bodyPr>
          <a:lstStyle/>
          <a:p>
            <a:r>
              <a:rPr lang="nl-NL" dirty="0" smtClean="0"/>
              <a:t>T1</a:t>
            </a:r>
          </a:p>
          <a:p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Most </a:t>
            </a:r>
            <a:r>
              <a:rPr lang="nl-NL" dirty="0" err="1" smtClean="0"/>
              <a:t>annoyingly</a:t>
            </a:r>
            <a:r>
              <a:rPr lang="nl-NL" dirty="0" smtClean="0"/>
              <a:t>: these source files have different subject </a:t>
            </a:r>
            <a:r>
              <a:rPr lang="nl-NL" dirty="0" err="1" smtClean="0"/>
              <a:t>encodings</a:t>
            </a:r>
            <a:r>
              <a:rPr lang="nl-NL" dirty="0" smtClean="0"/>
              <a:t>.</a:t>
            </a:r>
            <a:br>
              <a:rPr lang="nl-NL" dirty="0" smtClean="0"/>
            </a:br>
            <a:r>
              <a:rPr lang="nl-NL" sz="1600" dirty="0" smtClean="0"/>
              <a:t>(</a:t>
            </a:r>
            <a:r>
              <a:rPr lang="nl-NL" sz="1600" dirty="0" err="1" smtClean="0"/>
              <a:t>the</a:t>
            </a:r>
            <a:r>
              <a:rPr lang="nl-NL" sz="1600" dirty="0" smtClean="0"/>
              <a:t> fix </a:t>
            </a:r>
            <a:r>
              <a:rPr lang="nl-NL" sz="1600" dirty="0" err="1" smtClean="0"/>
              <a:t>you</a:t>
            </a:r>
            <a:r>
              <a:rPr lang="nl-NL" sz="1600" dirty="0" smtClean="0"/>
              <a:t> </a:t>
            </a:r>
            <a:r>
              <a:rPr lang="nl-NL" sz="1600" dirty="0" err="1" smtClean="0"/>
              <a:t>can</a:t>
            </a:r>
            <a:r>
              <a:rPr lang="nl-NL" sz="1600" dirty="0" smtClean="0"/>
              <a:t> </a:t>
            </a:r>
            <a:r>
              <a:rPr lang="nl-NL" sz="1600" dirty="0" err="1" smtClean="0"/>
              <a:t>find</a:t>
            </a:r>
            <a:r>
              <a:rPr lang="nl-NL" sz="1600" dirty="0"/>
              <a:t> in </a:t>
            </a:r>
            <a:r>
              <a:rPr lang="nl-NL" sz="1600" dirty="0" smtClean="0"/>
              <a:t>…SLEEEP\data\kodence2code.txt</a:t>
            </a:r>
            <a:br>
              <a:rPr lang="nl-NL" sz="1600" dirty="0" smtClean="0"/>
            </a:br>
            <a:r>
              <a:rPr lang="nl-NL" sz="1600" dirty="0" err="1" smtClean="0"/>
              <a:t>implemented</a:t>
            </a:r>
            <a:r>
              <a:rPr lang="nl-NL" sz="1600" dirty="0" smtClean="0"/>
              <a:t> as </a:t>
            </a:r>
            <a:r>
              <a:rPr lang="nl-NL" sz="1600" dirty="0" err="1" smtClean="0"/>
              <a:t>lookup</a:t>
            </a:r>
            <a:r>
              <a:rPr lang="nl-NL" sz="1600" dirty="0" smtClean="0"/>
              <a:t> </a:t>
            </a:r>
            <a:r>
              <a:rPr lang="nl-NL" sz="1600" dirty="0" err="1" smtClean="0"/>
              <a:t>table</a:t>
            </a:r>
            <a:r>
              <a:rPr lang="nl-NL" sz="1600" dirty="0" smtClean="0"/>
              <a:t>: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utils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sub_lut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sub_lut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[‘656’] &gt; ‘0047</a:t>
            </a:r>
            <a:r>
              <a:rPr lang="nl-NL" sz="1600" dirty="0" smtClean="0"/>
              <a:t>)</a:t>
            </a:r>
          </a:p>
          <a:p>
            <a:pPr marL="0" indent="0">
              <a:buNone/>
            </a:pPr>
            <a:r>
              <a:rPr lang="nl-NL" dirty="0" smtClean="0"/>
              <a:t>Of course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came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different directory </a:t>
            </a:r>
            <a:r>
              <a:rPr lang="nl-NL" dirty="0" err="1" smtClean="0"/>
              <a:t>structures</a:t>
            </a:r>
            <a:r>
              <a:rPr lang="nl-NL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3739618" cy="759313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183923" y="2719875"/>
            <a:ext cx="5181600" cy="345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DTI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14374" y="5694258"/>
            <a:ext cx="2769576" cy="6176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order_dti.py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9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T1 Source directory </a:t>
            </a:r>
            <a:r>
              <a:rPr lang="nl-NL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Oslo_DBMASK.zip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nii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│        └── 20181..nii.gz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rawmask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├── 20181..nii.gz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│    └── 20182..nii.gz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└── </a:t>
            </a:r>
            <a:r>
              <a:rPr lang="en-US" sz="18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002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└── 20181..nii.gz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395" y="1825625"/>
            <a:ext cx="40969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5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1951</Words>
  <Application>Microsoft Office PowerPoint</Application>
  <PresentationFormat>Widescreen</PresentationFormat>
  <Paragraphs>391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MS UI Gothic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SLEEEP study  comprehensive documentation</vt:lpstr>
      <vt:lpstr>0 . On this slide deck</vt:lpstr>
      <vt:lpstr>List of terms you might encounter in code/data:</vt:lpstr>
      <vt:lpstr>Content</vt:lpstr>
      <vt:lpstr>1 . Data</vt:lpstr>
      <vt:lpstr>About the data</vt:lpstr>
      <vt:lpstr>Source data file structuring</vt:lpstr>
      <vt:lpstr>Source data</vt:lpstr>
      <vt:lpstr>T1 Source directory structure</vt:lpstr>
      <vt:lpstr>SLEEEP directory structure</vt:lpstr>
      <vt:lpstr>2. Segmenting</vt:lpstr>
      <vt:lpstr>Overview of data generated:</vt:lpstr>
      <vt:lpstr>Preprocessing T1 MEMPRAGE to BRAIN data</vt:lpstr>
      <vt:lpstr>1/4 Generation of segs_vuno</vt:lpstr>
      <vt:lpstr>2/4 Generation of segs_samseg</vt:lpstr>
      <vt:lpstr>3/4 Generation of segs_freesurfer</vt:lpstr>
      <vt:lpstr>3/4 Generation of segs_freesurfer</vt:lpstr>
      <vt:lpstr>4/4 Generation of segs_fastsurfer</vt:lpstr>
      <vt:lpstr>4/4 Generation of segs_fastsurfer</vt:lpstr>
      <vt:lpstr>2.5 Segmentation QC</vt:lpstr>
      <vt:lpstr>QC of semgentation</vt:lpstr>
      <vt:lpstr>Why are there different feature sets for each tool?</vt:lpstr>
      <vt:lpstr>3. Dice Analysis</vt:lpstr>
      <vt:lpstr>Computing Dice </vt:lpstr>
      <vt:lpstr>Old figure</vt:lpstr>
      <vt:lpstr>New figure</vt:lpstr>
      <vt:lpstr>Cause of CSF 0.0 scores</vt:lpstr>
      <vt:lpstr>4. Generation of radiomic features</vt:lpstr>
      <vt:lpstr>Computing Radiomics </vt:lpstr>
      <vt:lpstr>Conversion of individual radiomics to single dataframe</vt:lpstr>
      <vt:lpstr>Old Stability of radiomics features</vt:lpstr>
      <vt:lpstr>From RMAE to icc2</vt:lpstr>
      <vt:lpstr>Old Stability of radiomics features</vt:lpstr>
      <vt:lpstr>Photoshopping Heatmap</vt:lpstr>
      <vt:lpstr>Intermediate analysis of radiomic features</vt:lpstr>
      <vt:lpstr>White matter diffusivity</vt:lpstr>
      <vt:lpstr>White matter diffusivity</vt:lpstr>
      <vt:lpstr>White matter diffusivity</vt:lpstr>
      <vt:lpstr>Comparing to literature</vt:lpstr>
      <vt:lpstr>5. RENT Feature Extraction</vt:lpstr>
      <vt:lpstr>RENT hyperparameter grid search</vt:lpstr>
      <vt:lpstr>RENT hyperparameter Train Performance</vt:lpstr>
      <vt:lpstr>RENT hyperparameter Test performance 1</vt:lpstr>
      <vt:lpstr>5. Feature Extraction &amp; Prediction</vt:lpstr>
      <vt:lpstr>Feature selection and engineering in s6</vt:lpstr>
      <vt:lpstr>Trainer Class</vt:lpstr>
      <vt:lpstr>ShallowNN</vt:lpstr>
      <vt:lpstr>6. Prediction results</vt:lpstr>
      <vt:lpstr>Where to find training logs</vt:lpstr>
      <vt:lpstr>Where to find model performance</vt:lpstr>
      <vt:lpstr>7. Post hoc</vt:lpstr>
      <vt:lpstr>Where to find training logs</vt:lpstr>
    </vt:vector>
  </TitlesOfParts>
  <Company>AMC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we start off with</dc:title>
  <dc:creator>Poirot, M.G. (Maarten)</dc:creator>
  <cp:lastModifiedBy>Poirot, M.G. (Maarten)</cp:lastModifiedBy>
  <cp:revision>177</cp:revision>
  <dcterms:created xsi:type="dcterms:W3CDTF">2021-05-18T11:44:29Z</dcterms:created>
  <dcterms:modified xsi:type="dcterms:W3CDTF">2022-10-10T11:46:22Z</dcterms:modified>
</cp:coreProperties>
</file>